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3" r:id="rId4"/>
  </p:sldMasterIdLst>
  <p:sldIdLst>
    <p:sldId id="256" r:id="rId5"/>
    <p:sldId id="268" r:id="rId6"/>
    <p:sldId id="259" r:id="rId7"/>
    <p:sldId id="257" r:id="rId8"/>
    <p:sldId id="275" r:id="rId9"/>
    <p:sldId id="265" r:id="rId10"/>
    <p:sldId id="262" r:id="rId11"/>
    <p:sldId id="285" r:id="rId12"/>
    <p:sldId id="269" r:id="rId13"/>
    <p:sldId id="270" r:id="rId14"/>
    <p:sldId id="271" r:id="rId15"/>
    <p:sldId id="272" r:id="rId16"/>
    <p:sldId id="273" r:id="rId17"/>
    <p:sldId id="282" r:id="rId18"/>
    <p:sldId id="274" r:id="rId19"/>
    <p:sldId id="278" r:id="rId20"/>
    <p:sldId id="279" r:id="rId21"/>
    <p:sldId id="281" r:id="rId22"/>
    <p:sldId id="266" r:id="rId23"/>
    <p:sldId id="263" r:id="rId24"/>
    <p:sldId id="276" r:id="rId25"/>
    <p:sldId id="283" r:id="rId26"/>
    <p:sldId id="284" r:id="rId27"/>
    <p:sldId id="258" r:id="rId28"/>
    <p:sldId id="260" r:id="rId29"/>
    <p:sldId id="267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9072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2307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9013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8910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607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071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7596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8216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8928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8734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7743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C42B5AEC-372C-4856-9D77-1FFD4727DD0B}" type="datetimeFigureOut">
              <a:rPr lang="nl-NL" smtClean="0"/>
              <a:t>12-6-2022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FA009D3A-82BE-4829-851F-D8435A4C76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62164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9" r:id="rId6"/>
    <p:sldLayoutId id="2147483990" r:id="rId7"/>
    <p:sldLayoutId id="2147483991" r:id="rId8"/>
    <p:sldLayoutId id="2147483992" r:id="rId9"/>
    <p:sldLayoutId id="2147483993" r:id="rId10"/>
    <p:sldLayoutId id="214748399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medischcontact.nl/nieuws/laatste-nieuws/artikel/59-compensatiestrategieen-om-loopstoornissen-bij-parkinson-te-omzeilen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028D-EF0C-2206-7784-8D4570B76D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55198"/>
            <a:ext cx="9144000" cy="1256943"/>
          </a:xfrm>
        </p:spPr>
        <p:txBody>
          <a:bodyPr>
            <a:noAutofit/>
          </a:bodyPr>
          <a:lstStyle/>
          <a:p>
            <a:r>
              <a:rPr lang="nl-NL" sz="4800" dirty="0"/>
              <a:t>Mobiel blijven met </a:t>
            </a:r>
            <a:br>
              <a:rPr lang="nl-NL" sz="4800" dirty="0"/>
            </a:br>
            <a:r>
              <a:rPr lang="nl-NL" sz="4800" dirty="0"/>
              <a:t>de ziekte van Parkinson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4E19DD6-93A1-DEFF-6579-43644B145B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94370"/>
            <a:ext cx="9144000" cy="1309255"/>
          </a:xfrm>
        </p:spPr>
        <p:txBody>
          <a:bodyPr>
            <a:noAutofit/>
          </a:bodyPr>
          <a:lstStyle/>
          <a:p>
            <a:r>
              <a:rPr lang="nl-NL" dirty="0"/>
              <a:t>Francisca Dees, ergotherapeut Careyn Maria Oord</a:t>
            </a:r>
          </a:p>
          <a:p>
            <a:r>
              <a:rPr lang="nl-NL" dirty="0"/>
              <a:t>Annemiek Vonk, geriatrie fysiotherapeut, Fysiotherapeuten Maatschap Woerden</a:t>
            </a:r>
          </a:p>
          <a:p>
            <a:endParaRPr lang="nl-NL" sz="2400" dirty="0"/>
          </a:p>
          <a:p>
            <a:r>
              <a:rPr lang="nl-NL" sz="2400" dirty="0"/>
              <a:t>11 juni 2022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4B01E0A-5BFE-C19A-4418-7DB255449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019" y="5637759"/>
            <a:ext cx="2700762" cy="89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36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INHOUD presentatie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202919" y="1868805"/>
            <a:ext cx="9784080" cy="48463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l-NL" dirty="0"/>
              <a:t>Fysiotherapie:</a:t>
            </a:r>
          </a:p>
          <a:p>
            <a:r>
              <a:rPr lang="nl-NL" dirty="0"/>
              <a:t>Loopstoornissen</a:t>
            </a:r>
          </a:p>
          <a:p>
            <a:r>
              <a:rPr lang="nl-NL" dirty="0"/>
              <a:t>Strategieën </a:t>
            </a:r>
          </a:p>
          <a:p>
            <a:r>
              <a:rPr lang="nl-NL" dirty="0"/>
              <a:t>Behandeling</a:t>
            </a:r>
          </a:p>
          <a:p>
            <a:pPr marL="0" indent="0">
              <a:buNone/>
            </a:pPr>
            <a:r>
              <a:rPr lang="nl-NL" dirty="0"/>
              <a:t>Ergotherapie:</a:t>
            </a:r>
          </a:p>
          <a:p>
            <a:r>
              <a:rPr lang="nl-NL" dirty="0" err="1"/>
              <a:t>Freezing</a:t>
            </a:r>
            <a:r>
              <a:rPr lang="nl-NL" dirty="0"/>
              <a:t> tegengaan</a:t>
            </a:r>
          </a:p>
          <a:p>
            <a:r>
              <a:rPr lang="nl-NL" dirty="0"/>
              <a:t>Loophulpmiddelen</a:t>
            </a:r>
          </a:p>
          <a:p>
            <a:r>
              <a:rPr lang="nl-NL" dirty="0"/>
              <a:t>Andere praktische hulpmiddelen</a:t>
            </a:r>
          </a:p>
          <a:p>
            <a:pPr marL="0" indent="0">
              <a:buNone/>
            </a:pPr>
            <a:r>
              <a:rPr lang="nl-NL" dirty="0"/>
              <a:t>Pauze</a:t>
            </a:r>
          </a:p>
          <a:p>
            <a:r>
              <a:rPr lang="nl-NL" dirty="0"/>
              <a:t>Praktische oefening</a:t>
            </a:r>
          </a:p>
          <a:p>
            <a:r>
              <a:rPr lang="nl-NL" dirty="0"/>
              <a:t>Nederlandse norm gezond bewegen en actief leven test</a:t>
            </a:r>
          </a:p>
          <a:p>
            <a:r>
              <a:rPr lang="nl-NL" dirty="0"/>
              <a:t>Het nut van bewegen bij Parkinson</a:t>
            </a:r>
          </a:p>
        </p:txBody>
      </p:sp>
    </p:spTree>
    <p:extLst>
      <p:ext uri="{BB962C8B-B14F-4D97-AF65-F5344CB8AC3E}">
        <p14:creationId xmlns:p14="http://schemas.microsoft.com/office/powerpoint/2010/main" val="3825771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FE60CB-3C54-3B8E-2D07-733A63F3E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65126"/>
            <a:ext cx="10739349" cy="1508760"/>
          </a:xfrm>
        </p:spPr>
        <p:txBody>
          <a:bodyPr>
            <a:normAutofit/>
          </a:bodyPr>
          <a:lstStyle/>
          <a:p>
            <a:r>
              <a:rPr lang="nl-NL" sz="3600" dirty="0"/>
              <a:t>Loopstoornissen bij de ziekte van Parkinson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BF03CA-93A0-2D4D-37AA-12D68F8CB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400" b="1" dirty="0"/>
              <a:t>Continue loopstoornissen</a:t>
            </a:r>
          </a:p>
          <a:p>
            <a:endParaRPr lang="nl-NL" sz="2400" b="1" dirty="0"/>
          </a:p>
          <a:p>
            <a:r>
              <a:rPr lang="nl-NL" sz="2400" b="1" dirty="0"/>
              <a:t>Episodische loopstoornissen</a:t>
            </a:r>
          </a:p>
          <a:p>
            <a:endParaRPr lang="nl-NL" sz="2400" b="1" dirty="0"/>
          </a:p>
          <a:p>
            <a:pPr lvl="1"/>
            <a:r>
              <a:rPr lang="nl-NL" sz="2400" b="1" dirty="0" err="1"/>
              <a:t>freezing</a:t>
            </a:r>
            <a:endParaRPr lang="nl-NL" sz="2400" b="1" dirty="0"/>
          </a:p>
          <a:p>
            <a:endParaRPr lang="nl-NL" sz="2400" b="1" dirty="0"/>
          </a:p>
          <a:p>
            <a:pPr lvl="1"/>
            <a:r>
              <a:rPr lang="nl-NL" sz="2400" b="1" dirty="0" err="1"/>
              <a:t>festinatie</a:t>
            </a:r>
            <a:endParaRPr lang="nl-NL" sz="2400" b="1" dirty="0"/>
          </a:p>
          <a:p>
            <a:pPr marL="0" indent="0">
              <a:buNone/>
            </a:pPr>
            <a:endParaRPr lang="nl-NL" sz="2400" b="1" dirty="0"/>
          </a:p>
        </p:txBody>
      </p:sp>
    </p:spTree>
    <p:extLst>
      <p:ext uri="{BB962C8B-B14F-4D97-AF65-F5344CB8AC3E}">
        <p14:creationId xmlns:p14="http://schemas.microsoft.com/office/powerpoint/2010/main" val="3396151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D0AC6C-2FC8-69E9-A8BD-A223F7EB0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960" y="284176"/>
            <a:ext cx="11643360" cy="1508760"/>
          </a:xfrm>
        </p:spPr>
        <p:txBody>
          <a:bodyPr>
            <a:normAutofit/>
          </a:bodyPr>
          <a:lstStyle/>
          <a:p>
            <a:r>
              <a:rPr lang="nl-NL" dirty="0"/>
              <a:t>Strategieën om loopproblemen te omzeilen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AA0501-8290-2786-8ADA-80A02071B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endParaRPr lang="nl-NL" sz="1800" dirty="0">
              <a:solidFill>
                <a:prstClr val="black"/>
              </a:solidFill>
              <a:latin typeface="Rockwell" panose="02060603020205020403"/>
              <a:hlinkClick r:id="rId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  <a:hlinkClick r:id="rId2"/>
              </a:rPr>
              <a:t>https://www.medischcontact.nl/nieuws/laatste-nieuws/artikel/59-compensatiestrategieen-om-loopstoornissen-bij-parkinson-te-omzeilen.htm</a:t>
            </a: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 </a:t>
            </a:r>
          </a:p>
          <a:p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63E1E13-38AD-3627-747F-1F2139331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881" y="2011680"/>
            <a:ext cx="4412188" cy="346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85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8CF53255-5811-4383-8BE2-0C41D7FCB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172" y="115615"/>
            <a:ext cx="5717628" cy="674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958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AD15CD-B2FE-4E47-CE34-DE48E2947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284176"/>
            <a:ext cx="11399520" cy="1508760"/>
          </a:xfrm>
        </p:spPr>
        <p:txBody>
          <a:bodyPr>
            <a:normAutofit/>
          </a:bodyPr>
          <a:lstStyle/>
          <a:p>
            <a:pPr algn="ctr"/>
            <a:r>
              <a:rPr lang="nl-NL" sz="3600" dirty="0"/>
              <a:t>Fysiotherapeutische Behandelvormen met bewezen effect op Loopproblemen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422158C-7620-0AF0-2E22-4EFA86014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480" y="2011680"/>
            <a:ext cx="9813519" cy="4206240"/>
          </a:xfrm>
        </p:spPr>
        <p:txBody>
          <a:bodyPr>
            <a:normAutofit fontScale="92500" lnSpcReduction="10000"/>
          </a:bodyPr>
          <a:lstStyle/>
          <a:p>
            <a:r>
              <a:rPr lang="nl-NL" dirty="0"/>
              <a:t>Loop-, en balanstraining</a:t>
            </a:r>
          </a:p>
          <a:p>
            <a:r>
              <a:rPr lang="nl-NL" dirty="0"/>
              <a:t>Loopbandtraining</a:t>
            </a:r>
          </a:p>
          <a:p>
            <a:r>
              <a:rPr lang="nl-NL" dirty="0"/>
              <a:t>Krachttraining</a:t>
            </a:r>
          </a:p>
          <a:p>
            <a:r>
              <a:rPr lang="nl-NL" dirty="0"/>
              <a:t>Strategietraining</a:t>
            </a:r>
          </a:p>
          <a:p>
            <a:r>
              <a:rPr lang="nl-NL" dirty="0"/>
              <a:t>Aerobe training (uithoudingsvermogen)</a:t>
            </a:r>
          </a:p>
          <a:p>
            <a:endParaRPr lang="nl-NL" dirty="0"/>
          </a:p>
          <a:p>
            <a:r>
              <a:rPr lang="nl-NL" sz="2800" b="1" dirty="0"/>
              <a:t>Overige interventies met positief effect op het lopen</a:t>
            </a:r>
          </a:p>
          <a:p>
            <a:r>
              <a:rPr lang="nl-NL" sz="2000" dirty="0" err="1"/>
              <a:t>Nordic</a:t>
            </a:r>
            <a:r>
              <a:rPr lang="nl-NL" sz="2000" dirty="0"/>
              <a:t> </a:t>
            </a:r>
            <a:r>
              <a:rPr lang="nl-NL" sz="2000" dirty="0" err="1"/>
              <a:t>walking</a:t>
            </a:r>
            <a:endParaRPr lang="nl-NL" sz="2000" dirty="0"/>
          </a:p>
          <a:p>
            <a:r>
              <a:rPr lang="nl-NL" sz="2000" dirty="0"/>
              <a:t>Dansen</a:t>
            </a:r>
          </a:p>
          <a:p>
            <a:r>
              <a:rPr lang="nl-NL" sz="2000" dirty="0"/>
              <a:t>Boksen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42458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BD8286-4780-B4EF-40C9-1B56CCD59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l-NL" dirty="0"/>
              <a:t>Invulling van de fysiotherapeutische behandeling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06AE4B3-3D7A-50EB-2677-73E3DBBEF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2011680"/>
            <a:ext cx="11597639" cy="4562144"/>
          </a:xfrm>
        </p:spPr>
        <p:txBody>
          <a:bodyPr>
            <a:normAutofit fontScale="92500" lnSpcReduction="10000"/>
          </a:bodyPr>
          <a:lstStyle/>
          <a:p>
            <a:r>
              <a:rPr lang="nl-NL" sz="2600" dirty="0"/>
              <a:t>Afhankelijk van de hulpvraag</a:t>
            </a:r>
          </a:p>
          <a:p>
            <a:r>
              <a:rPr lang="nl-NL" sz="2600" dirty="0"/>
              <a:t>Optimaliseren van de voorwaarden om te lopen zoals kracht, mobiliteit, uithoudingsvermogen, coördinatie</a:t>
            </a:r>
          </a:p>
          <a:p>
            <a:r>
              <a:rPr lang="nl-NL" sz="2600" dirty="0"/>
              <a:t>Monitoren van looppatroon (veilig?) en loopsnelheid</a:t>
            </a:r>
          </a:p>
          <a:p>
            <a:r>
              <a:rPr lang="nl-NL" sz="2600" dirty="0"/>
              <a:t>Bewust!</a:t>
            </a:r>
          </a:p>
          <a:p>
            <a:r>
              <a:rPr lang="nl-NL" sz="2600" dirty="0"/>
              <a:t>Dubbeltaken?</a:t>
            </a:r>
          </a:p>
          <a:p>
            <a:r>
              <a:rPr lang="nl-NL" sz="2600" dirty="0"/>
              <a:t>Loopbandtraining verbetert de paslengte en loopsnelheid</a:t>
            </a:r>
          </a:p>
          <a:p>
            <a:r>
              <a:rPr lang="nl-NL" sz="2600" dirty="0"/>
              <a:t>Advies met betrekking tot eventuele hulpmiddelen </a:t>
            </a:r>
          </a:p>
          <a:p>
            <a:r>
              <a:rPr lang="nl-NL" sz="2600" dirty="0"/>
              <a:t>Samen zoeken naar passende beweegvorm als lopen te moeilijk wordt</a:t>
            </a:r>
          </a:p>
          <a:p>
            <a:r>
              <a:rPr lang="nl-NL" sz="2600" dirty="0"/>
              <a:t>Aan huis of in de praktijk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1987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C7C151-30FD-BD26-BEF4-F0E99FBA6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Parkinson oefeningen app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DE846374-4FA1-694B-6BC1-49C021EA1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04745" y="2040744"/>
            <a:ext cx="3384331" cy="4336632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CA6D014F-B969-8948-A8E8-854DF5D45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308" y="2979389"/>
            <a:ext cx="2233741" cy="223374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4C548CEB-E6F2-4A6D-1E00-8BA58252FD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6342" y="1973918"/>
            <a:ext cx="2758390" cy="459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229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ergotherapie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nl-NL" sz="2700" dirty="0"/>
              <a:t>Als lopen moeilijker wordt welke gevolgen heeft dat voor uw dagelijks leven? </a:t>
            </a:r>
          </a:p>
          <a:p>
            <a:pPr marL="0" indent="0">
              <a:buNone/>
            </a:pPr>
            <a:r>
              <a:rPr lang="nl-NL" sz="2700" dirty="0"/>
              <a:t>De meest vanzelfsprekende handelingen kunnen lastig zijn zoals: </a:t>
            </a:r>
            <a:br>
              <a:rPr lang="nl-NL" sz="2700" dirty="0"/>
            </a:br>
            <a:r>
              <a:rPr lang="nl-NL" sz="2700" dirty="0"/>
              <a:t>- wassen, aankleden, </a:t>
            </a:r>
            <a:br>
              <a:rPr lang="nl-NL" sz="2700" dirty="0"/>
            </a:br>
            <a:r>
              <a:rPr lang="nl-NL" sz="2700" dirty="0"/>
              <a:t>- naar het toilet gaan, </a:t>
            </a:r>
            <a:br>
              <a:rPr lang="nl-NL" sz="2700" dirty="0"/>
            </a:br>
            <a:r>
              <a:rPr lang="nl-NL" sz="2700" dirty="0"/>
              <a:t>- opstaan van het bed en uit de stoel, </a:t>
            </a:r>
            <a:br>
              <a:rPr lang="nl-NL" sz="2700" dirty="0"/>
            </a:br>
            <a:r>
              <a:rPr lang="nl-NL" sz="2700" dirty="0"/>
              <a:t>- traplopen, </a:t>
            </a:r>
            <a:br>
              <a:rPr lang="nl-NL" sz="2700" dirty="0"/>
            </a:br>
            <a:r>
              <a:rPr lang="nl-NL" sz="2700" dirty="0"/>
              <a:t>- bezoekjes afleggen, </a:t>
            </a:r>
            <a:br>
              <a:rPr lang="nl-NL" sz="2700" dirty="0"/>
            </a:br>
            <a:r>
              <a:rPr lang="nl-NL" sz="2700" dirty="0"/>
              <a:t>- koken, </a:t>
            </a:r>
            <a:br>
              <a:rPr lang="nl-NL" sz="2700" dirty="0"/>
            </a:br>
            <a:r>
              <a:rPr lang="nl-NL" sz="2700" dirty="0"/>
              <a:t>- schoonmaken, </a:t>
            </a:r>
            <a:br>
              <a:rPr lang="nl-NL" sz="2700" dirty="0"/>
            </a:br>
            <a:r>
              <a:rPr lang="nl-NL" sz="2700" dirty="0"/>
              <a:t>- boodschappen doen, </a:t>
            </a:r>
            <a:br>
              <a:rPr lang="nl-NL" sz="2700" dirty="0"/>
            </a:br>
            <a:r>
              <a:rPr lang="nl-NL" sz="2700" dirty="0"/>
              <a:t>- tuinieren en ga zo maar door</a:t>
            </a:r>
          </a:p>
          <a:p>
            <a:endParaRPr lang="nl-NL" sz="2700" dirty="0"/>
          </a:p>
        </p:txBody>
      </p:sp>
    </p:spTree>
    <p:extLst>
      <p:ext uri="{BB962C8B-B14F-4D97-AF65-F5344CB8AC3E}">
        <p14:creationId xmlns:p14="http://schemas.microsoft.com/office/powerpoint/2010/main" val="3356652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Ergotherapie behandeling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sz="2800" dirty="0"/>
              <a:t>De ergotherapeut kijkt hoe u activiteiten die u graag doet en moet doen zo goed mogelijk kunt uitvoeren:</a:t>
            </a:r>
          </a:p>
          <a:p>
            <a:pPr lvl="0"/>
            <a:r>
              <a:rPr lang="nl-NL" sz="2800" dirty="0"/>
              <a:t>Kan het op een andere manier?</a:t>
            </a:r>
          </a:p>
          <a:p>
            <a:pPr lvl="0"/>
            <a:r>
              <a:rPr lang="nl-NL" sz="2800" dirty="0"/>
              <a:t>Is er een hulpmiddel of voorziening nodig?</a:t>
            </a:r>
          </a:p>
          <a:p>
            <a:pPr lvl="0"/>
            <a:r>
              <a:rPr lang="nl-NL" sz="2800" dirty="0"/>
              <a:t>Begeleiding bij de keuze van het hulpmiddel en begeleiding bij de aanvraag bij WMO of ZV</a:t>
            </a:r>
          </a:p>
          <a:p>
            <a:pPr marL="0" indent="0">
              <a:buNone/>
            </a:pPr>
            <a:r>
              <a:rPr lang="nl-NL" sz="2800" dirty="0"/>
              <a:t> 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06128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Wanneer </a:t>
            </a:r>
            <a:r>
              <a:rPr lang="nl-NL" dirty="0" err="1"/>
              <a:t>Freezing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sz="2400" dirty="0" err="1"/>
              <a:t>Freezing</a:t>
            </a:r>
            <a:r>
              <a:rPr lang="nl-NL" sz="2400" dirty="0"/>
              <a:t> komt niet alleen voor bij het opstarten met lopen, maar ook: </a:t>
            </a:r>
          </a:p>
          <a:p>
            <a:pPr lvl="0"/>
            <a:r>
              <a:rPr lang="nl-NL" sz="2400" dirty="0"/>
              <a:t>door een deur lopen</a:t>
            </a:r>
          </a:p>
          <a:p>
            <a:pPr lvl="0"/>
            <a:r>
              <a:rPr lang="nl-NL" sz="2400" dirty="0"/>
              <a:t>van lichte naar donkere ruimte lopen</a:t>
            </a:r>
          </a:p>
          <a:p>
            <a:pPr lvl="0"/>
            <a:r>
              <a:rPr lang="nl-NL" sz="2400" dirty="0"/>
              <a:t>verschillende vloerbedekking in huis of vloerkleden</a:t>
            </a:r>
          </a:p>
          <a:p>
            <a:pPr lvl="0"/>
            <a:r>
              <a:rPr lang="nl-NL" sz="2400" dirty="0"/>
              <a:t>bocht nemen</a:t>
            </a:r>
          </a:p>
          <a:p>
            <a:pPr lvl="0"/>
            <a:r>
              <a:rPr lang="nl-NL" sz="2400" dirty="0"/>
              <a:t>draaien voor toiletpot</a:t>
            </a:r>
          </a:p>
          <a:p>
            <a:pPr lvl="0"/>
            <a:r>
              <a:rPr lang="nl-NL" sz="2400" dirty="0"/>
              <a:t>tussen meubels doorlopen</a:t>
            </a:r>
          </a:p>
          <a:p>
            <a:pPr lvl="0"/>
            <a:r>
              <a:rPr lang="nl-NL" sz="2400" dirty="0"/>
              <a:t>In een drukke omgeving</a:t>
            </a:r>
          </a:p>
          <a:p>
            <a:pPr marL="0" indent="0">
              <a:buNone/>
            </a:pP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6296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Freezing</a:t>
            </a:r>
            <a:r>
              <a:rPr lang="nl-NL" dirty="0"/>
              <a:t> tegen gaan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sz="2800" dirty="0" err="1"/>
              <a:t>Freezing</a:t>
            </a:r>
            <a:r>
              <a:rPr lang="nl-NL" sz="2800" dirty="0"/>
              <a:t> tegen gaan:</a:t>
            </a:r>
          </a:p>
          <a:p>
            <a:pPr lvl="0"/>
            <a:r>
              <a:rPr lang="nl-NL" sz="2800" dirty="0"/>
              <a:t>Zorgen voor goede verlichting </a:t>
            </a:r>
          </a:p>
          <a:p>
            <a:pPr lvl="0"/>
            <a:r>
              <a:rPr lang="nl-NL" sz="2800" dirty="0"/>
              <a:t>Vloerkleden verwijderen</a:t>
            </a:r>
          </a:p>
          <a:p>
            <a:pPr lvl="0"/>
            <a:r>
              <a:rPr lang="nl-NL" sz="2800" dirty="0"/>
              <a:t>Inrichting bekijken</a:t>
            </a:r>
          </a:p>
          <a:p>
            <a:pPr lvl="0"/>
            <a:r>
              <a:rPr lang="nl-NL" sz="2800" dirty="0"/>
              <a:t>Cues als tape of hardop tellen</a:t>
            </a:r>
          </a:p>
          <a:p>
            <a:pPr marL="0" indent="0">
              <a:buNone/>
            </a:pPr>
            <a:endParaRPr lang="nl-NL" sz="2800" dirty="0"/>
          </a:p>
          <a:p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155382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Loophulpmiddelen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sz="2400" dirty="0"/>
              <a:t>Als u toe bent aan een loophulpmiddel:</a:t>
            </a:r>
          </a:p>
          <a:p>
            <a:pPr lvl="0"/>
            <a:r>
              <a:rPr lang="nl-NL" sz="2400" dirty="0"/>
              <a:t>Stok</a:t>
            </a:r>
          </a:p>
          <a:p>
            <a:pPr lvl="0"/>
            <a:r>
              <a:rPr lang="nl-NL" sz="2400" dirty="0"/>
              <a:t>The cue </a:t>
            </a:r>
            <a:r>
              <a:rPr lang="nl-NL" sz="2400" dirty="0" err="1"/>
              <a:t>to</a:t>
            </a:r>
            <a:r>
              <a:rPr lang="nl-NL" sz="2400" dirty="0"/>
              <a:t> walk, nieuw apparaat, band om het been dat trilling en geluid geeft</a:t>
            </a:r>
          </a:p>
          <a:p>
            <a:pPr marL="0" indent="0">
              <a:buNone/>
            </a:pPr>
            <a:endParaRPr lang="nl-NL" sz="2800" dirty="0"/>
          </a:p>
          <a:p>
            <a:endParaRPr lang="nl-NL" sz="2800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621" y="4333661"/>
            <a:ext cx="3011685" cy="177409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4361" y="4147826"/>
            <a:ext cx="2897437" cy="199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58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Loophulpmiddelen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400" dirty="0" err="1"/>
              <a:t>Binnenrollator</a:t>
            </a:r>
            <a:endParaRPr lang="nl-NL" sz="2400" dirty="0"/>
          </a:p>
          <a:p>
            <a:r>
              <a:rPr lang="nl-NL" sz="2400" dirty="0"/>
              <a:t>Parkinsonrollator, met laserlicht en sleeprem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826" y="3077834"/>
            <a:ext cx="2383743" cy="2938527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8655" y="2975428"/>
            <a:ext cx="2657716" cy="334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692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Andere praktische hulpmiddelen:</a:t>
            </a:r>
            <a:br>
              <a:rPr lang="nl-NL" dirty="0"/>
            </a:b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err="1"/>
              <a:t>Wendylett</a:t>
            </a:r>
            <a:r>
              <a:rPr lang="nl-NL" dirty="0"/>
              <a:t> glijlaken -&gt; omdraaien in bed </a:t>
            </a:r>
          </a:p>
          <a:p>
            <a:pPr lvl="0"/>
            <a:r>
              <a:rPr lang="nl-NL" dirty="0" err="1"/>
              <a:t>Bedbeugel</a:t>
            </a:r>
            <a:r>
              <a:rPr lang="nl-NL" dirty="0"/>
              <a:t> -&gt; opstaan uit bed</a:t>
            </a:r>
          </a:p>
          <a:p>
            <a:pPr lvl="0"/>
            <a:r>
              <a:rPr lang="nl-NL" dirty="0"/>
              <a:t>Sta-op-stoel -&gt; deze wordt niet vergoed vanwege het sta-op-mechanisme, alleen bij rugproblemen bv scheef zitten of een kromme rug 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2"/>
          <a:srcRect l="4450"/>
          <a:stretch/>
        </p:blipFill>
        <p:spPr>
          <a:xfrm>
            <a:off x="1202919" y="3834143"/>
            <a:ext cx="3503518" cy="1681751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4313" y="3834143"/>
            <a:ext cx="2024047" cy="2566638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0585" y="3704244"/>
            <a:ext cx="2108263" cy="273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475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Andere praktische hulpmiddelen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Trippelwerkstoel -&gt; als langer staan in de keuken lastig is</a:t>
            </a:r>
          </a:p>
          <a:p>
            <a:pPr lvl="0"/>
            <a:r>
              <a:rPr lang="nl-NL" dirty="0"/>
              <a:t>Beugels bij het toilet en in de douche</a:t>
            </a:r>
          </a:p>
          <a:p>
            <a:pPr lvl="0"/>
            <a:r>
              <a:rPr lang="nl-NL" dirty="0"/>
              <a:t>Douchestoel, </a:t>
            </a:r>
            <a:r>
              <a:rPr lang="nl-NL" dirty="0" err="1"/>
              <a:t>badplank</a:t>
            </a:r>
            <a:r>
              <a:rPr lang="nl-NL" dirty="0"/>
              <a:t> of </a:t>
            </a:r>
            <a:r>
              <a:rPr lang="nl-NL" dirty="0" err="1"/>
              <a:t>badlift</a:t>
            </a:r>
            <a:r>
              <a:rPr lang="nl-NL" dirty="0"/>
              <a:t>, </a:t>
            </a:r>
            <a:r>
              <a:rPr lang="nl-NL" dirty="0" err="1"/>
              <a:t>badbeugel</a:t>
            </a: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362" y="3480113"/>
            <a:ext cx="1917278" cy="2956551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427" y="4304244"/>
            <a:ext cx="2584928" cy="1499746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959" y="3670861"/>
            <a:ext cx="2213040" cy="221304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8052" y="3067305"/>
            <a:ext cx="2109399" cy="281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0442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Andere praktische hulpmiddelen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Loopfiets </a:t>
            </a:r>
          </a:p>
          <a:p>
            <a:pPr lvl="0"/>
            <a:r>
              <a:rPr lang="nl-NL" dirty="0"/>
              <a:t>Extra trapleuning of traplift aanvragen bij WMO</a:t>
            </a:r>
          </a:p>
          <a:p>
            <a:endParaRPr lang="nl-NL" dirty="0"/>
          </a:p>
          <a:p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12" y="3233781"/>
            <a:ext cx="2505673" cy="250567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7228" y="3233781"/>
            <a:ext cx="3876973" cy="2505673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9344" y="2157953"/>
            <a:ext cx="2327445" cy="358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675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Andere praktische hulpmiddelen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Balance lage instapfiets, 3-wielfiets aanvragen bij WMO </a:t>
            </a:r>
          </a:p>
          <a:p>
            <a:r>
              <a:rPr lang="nl-NL" dirty="0"/>
              <a:t>Scootmobiel of regiotaxipas via WMO</a:t>
            </a:r>
          </a:p>
          <a:p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919" y="2971520"/>
            <a:ext cx="3358203" cy="32464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5283" y="3024592"/>
            <a:ext cx="4137554" cy="314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720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3099C84A-80C8-9926-5D2E-D8B906882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l-NL" sz="8000" b="1" dirty="0"/>
              <a:t>PAUZE !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9544475D-ED6C-4320-B94E-7C3EB701D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563" y="2116830"/>
            <a:ext cx="5791830" cy="445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990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E6D0E9-0A04-9F50-E964-E1F6912C9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/>
              <a:t>Praktische oefening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A7A0A50-4D22-1E2A-6FFC-61C73A3DD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119" y="2506980"/>
            <a:ext cx="9784080" cy="4206240"/>
          </a:xfrm>
        </p:spPr>
        <p:txBody>
          <a:bodyPr>
            <a:normAutofit/>
          </a:bodyPr>
          <a:lstStyle/>
          <a:p>
            <a:r>
              <a:rPr lang="nl-NL" sz="3200" dirty="0"/>
              <a:t>Opstaan uit de stoel en starten met lopen</a:t>
            </a:r>
          </a:p>
          <a:p>
            <a:r>
              <a:rPr lang="nl-NL" sz="3200" dirty="0"/>
              <a:t>Gewicht verplaatsen in stand + marcheren</a:t>
            </a:r>
          </a:p>
          <a:p>
            <a:r>
              <a:rPr lang="nl-NL" sz="3200" dirty="0"/>
              <a:t>Draaien</a:t>
            </a:r>
          </a:p>
          <a:p>
            <a:r>
              <a:rPr lang="nl-NL" sz="3200" dirty="0"/>
              <a:t>Armzwaai en haklanding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44C9F57-4AA6-1EA4-0D60-6EBCA1161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1117" y="3939393"/>
            <a:ext cx="3705882" cy="254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076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D0FADB-43DF-D9FE-0D0B-9BDE932AF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Waarom is bewegen zo belangrijk?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5D349E9-5077-4ACC-F435-3CAB50FD6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nl-NL" sz="2600" dirty="0"/>
              <a:t>Lezing Bas Bloem op congres 30-5-2022:</a:t>
            </a:r>
          </a:p>
          <a:p>
            <a:pPr marL="0" indent="0">
              <a:buNone/>
            </a:pPr>
            <a:r>
              <a:rPr lang="nl-NL" sz="2600" dirty="0"/>
              <a:t>Actief leven heeft vertragende werking op Parkinson</a:t>
            </a:r>
          </a:p>
          <a:p>
            <a:pPr>
              <a:buFontTx/>
              <a:buChar char="-"/>
            </a:pPr>
            <a:r>
              <a:rPr lang="nl-NL" sz="2600" dirty="0"/>
              <a:t>Algemene effecten</a:t>
            </a:r>
          </a:p>
          <a:p>
            <a:pPr>
              <a:buFontTx/>
              <a:buChar char="-"/>
            </a:pPr>
            <a:r>
              <a:rPr lang="nl-NL" sz="2600" dirty="0"/>
              <a:t>Symptomen onderdrukken</a:t>
            </a:r>
            <a:br>
              <a:rPr lang="nl-NL" sz="2600" dirty="0"/>
            </a:br>
            <a:endParaRPr lang="nl-NL" sz="2600" dirty="0"/>
          </a:p>
          <a:p>
            <a:pPr marL="0" indent="0">
              <a:buNone/>
            </a:pPr>
            <a:r>
              <a:rPr lang="nl-NL" sz="2600" dirty="0"/>
              <a:t>Welke dosis/ intensiteit:</a:t>
            </a:r>
          </a:p>
          <a:p>
            <a:pPr>
              <a:buFontTx/>
              <a:buChar char="-"/>
            </a:pPr>
            <a:r>
              <a:rPr lang="nl-NL" sz="2600" dirty="0"/>
              <a:t>Heel intens beter dan matig intens</a:t>
            </a:r>
          </a:p>
          <a:p>
            <a:pPr>
              <a:buFontTx/>
              <a:buChar char="-"/>
            </a:pPr>
            <a:r>
              <a:rPr lang="nl-NL" sz="2600" dirty="0"/>
              <a:t>Maar iedere minuut bewegen helpt, als het maar 150 minuten </a:t>
            </a:r>
            <a:br>
              <a:rPr lang="nl-NL" sz="2600" dirty="0"/>
            </a:br>
            <a:r>
              <a:rPr lang="nl-NL" sz="2600" dirty="0"/>
              <a:t>per week is en matig intensief is</a:t>
            </a:r>
          </a:p>
          <a:p>
            <a:pPr marL="0" indent="0">
              <a:buNone/>
            </a:pPr>
            <a:r>
              <a:rPr lang="nl-NL" sz="2600" dirty="0">
                <a:sym typeface="Wingdings" panose="05000000000000000000" pitchFamily="2" charset="2"/>
              </a:rPr>
              <a:t>  </a:t>
            </a:r>
            <a:r>
              <a:rPr lang="nl-NL" sz="2600" dirty="0" err="1">
                <a:sym typeface="Wingdings" panose="05000000000000000000" pitchFamily="2" charset="2"/>
              </a:rPr>
              <a:t>exercise</a:t>
            </a:r>
            <a:r>
              <a:rPr lang="nl-NL" sz="2600" dirty="0">
                <a:sym typeface="Wingdings" panose="05000000000000000000" pitchFamily="2" charset="2"/>
              </a:rPr>
              <a:t> snacks</a:t>
            </a:r>
          </a:p>
          <a:p>
            <a:pPr marL="0" indent="0">
              <a:buNone/>
            </a:pPr>
            <a:r>
              <a:rPr lang="nl-NL" sz="2600" dirty="0">
                <a:sym typeface="Wingdings" panose="05000000000000000000" pitchFamily="2" charset="2"/>
              </a:rPr>
              <a:t>  betekenisvol bewegen</a:t>
            </a:r>
          </a:p>
          <a:p>
            <a:pPr>
              <a:buFontTx/>
              <a:buChar char="-"/>
            </a:pP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9626" y="2891482"/>
            <a:ext cx="3105463" cy="308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5224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Waarom is bewegen zo belangrijk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Werkingsmechanisme:</a:t>
            </a:r>
          </a:p>
          <a:p>
            <a:pPr>
              <a:buFontTx/>
              <a:buChar char="-"/>
            </a:pPr>
            <a:r>
              <a:rPr lang="nl-NL" dirty="0"/>
              <a:t>Door bewegen verandert bloedplasma</a:t>
            </a:r>
          </a:p>
          <a:p>
            <a:pPr>
              <a:buFontTx/>
              <a:buChar char="-"/>
            </a:pPr>
            <a:r>
              <a:rPr lang="nl-NL" dirty="0"/>
              <a:t>Brein krimpt minder , plasticiteit in het brein neemt toe</a:t>
            </a:r>
          </a:p>
          <a:p>
            <a:pPr>
              <a:buFontTx/>
              <a:buChar char="-"/>
            </a:pPr>
            <a:r>
              <a:rPr lang="nl-NL" dirty="0"/>
              <a:t>Vooral in off fase profijt </a:t>
            </a:r>
          </a:p>
          <a:p>
            <a:pPr marL="0" indent="0">
              <a:buNone/>
            </a:pPr>
            <a:br>
              <a:rPr lang="nl-NL" dirty="0">
                <a:sym typeface="Wingdings" panose="05000000000000000000" pitchFamily="2" charset="2"/>
              </a:rPr>
            </a:br>
            <a:r>
              <a:rPr lang="nl-NL" dirty="0">
                <a:sym typeface="Wingdings" panose="05000000000000000000" pitchFamily="2" charset="2"/>
              </a:rPr>
              <a:t>Voorbehoud om te bewegen…..</a:t>
            </a:r>
          </a:p>
          <a:p>
            <a:pPr>
              <a:buFontTx/>
              <a:buChar char="-"/>
            </a:pPr>
            <a:r>
              <a:rPr lang="nl-NL" dirty="0">
                <a:sym typeface="Wingdings" panose="05000000000000000000" pitchFamily="2" charset="2"/>
              </a:rPr>
              <a:t>Geen tijd</a:t>
            </a:r>
          </a:p>
          <a:p>
            <a:pPr>
              <a:buFontTx/>
              <a:buChar char="-"/>
            </a:pPr>
            <a:r>
              <a:rPr lang="nl-NL" dirty="0">
                <a:sym typeface="Wingdings" panose="05000000000000000000" pitchFamily="2" charset="2"/>
              </a:rPr>
              <a:t>Angst om te vallen</a:t>
            </a:r>
          </a:p>
          <a:p>
            <a:pPr>
              <a:buFontTx/>
              <a:buChar char="-"/>
            </a:pPr>
            <a:r>
              <a:rPr lang="nl-NL" dirty="0">
                <a:sym typeface="Wingdings" panose="05000000000000000000" pitchFamily="2" charset="2"/>
              </a:rPr>
              <a:t>Afwachtend zijn door Parkinson</a:t>
            </a:r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4258" y="4043705"/>
            <a:ext cx="4097854" cy="1849032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3185" y="2053467"/>
            <a:ext cx="1953183" cy="168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47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Waarom is bewegen zo belangrijk?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sz="2800" dirty="0"/>
              <a:t>Hoe realiseren/ stok achter de deur:</a:t>
            </a:r>
          </a:p>
          <a:p>
            <a:pPr>
              <a:buFontTx/>
              <a:buChar char="-"/>
            </a:pPr>
            <a:r>
              <a:rPr lang="nl-NL" sz="2800" dirty="0"/>
              <a:t>Sportcoaches voor Parkinson/ lifestyle coaches</a:t>
            </a:r>
          </a:p>
          <a:p>
            <a:pPr>
              <a:buFontTx/>
              <a:buChar char="-"/>
            </a:pPr>
            <a:r>
              <a:rPr lang="nl-NL" sz="2800" dirty="0"/>
              <a:t>Groepstherapie</a:t>
            </a:r>
          </a:p>
          <a:p>
            <a:pPr>
              <a:buFontTx/>
              <a:buChar char="-"/>
            </a:pPr>
            <a:r>
              <a:rPr lang="nl-NL" sz="2800" dirty="0"/>
              <a:t>Samen doen: </a:t>
            </a:r>
            <a:br>
              <a:rPr lang="nl-NL" sz="2800" dirty="0"/>
            </a:br>
            <a:r>
              <a:rPr lang="nl-NL" sz="2800" dirty="0"/>
              <a:t>bijv. samen koken</a:t>
            </a:r>
          </a:p>
          <a:p>
            <a:pPr>
              <a:buFontTx/>
              <a:buChar char="-"/>
            </a:pP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214" y="3212755"/>
            <a:ext cx="4582387" cy="264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9925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C1DF92-DC13-4801-C819-FABECD83F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l-NL" dirty="0"/>
              <a:t>Nederlandse norm gezond bewegen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8D1F3597-5CA3-5D5B-1988-E715A4D072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3050" y="1966365"/>
            <a:ext cx="10225900" cy="471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090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3AE79A-6B95-44C3-B0A5-80E2F3E60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0358" y="0"/>
            <a:ext cx="465164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49FE10-080D-48D7-80FF-9A64D270A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551" y="2054942"/>
            <a:ext cx="4657449" cy="1828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F9F989B-5D2A-2D43-B036-4F32D81BE23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865806" y="2194560"/>
            <a:ext cx="4001729" cy="17393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US" sz="4800" spc="150">
                <a:solidFill>
                  <a:schemeClr val="tx2"/>
                </a:solidFill>
              </a:rPr>
              <a:t>Actief leven test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A9E987-6859-4A62-922F-51B47D50D7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403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D9EB00E4-1085-C92E-E6A4-485325DBEF7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660043" y="598634"/>
            <a:ext cx="4214464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0592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CCCE13-7D1A-F1A4-FF63-C547275F4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/>
              <a:t>VRAGEN?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D8EFB5F6-3B75-317E-477D-820C378B88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26536" y="2371193"/>
            <a:ext cx="2737341" cy="348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422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estreept">
  <a:themeElements>
    <a:clrScheme name="Gestreept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Gestreept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Gestreep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2A8C1278852B4EB88E5BD9882A664E" ma:contentTypeVersion="15" ma:contentTypeDescription="Een nieuw document maken." ma:contentTypeScope="" ma:versionID="3ee20435a29deaec3cc117e6b0aa1da4">
  <xsd:schema xmlns:xsd="http://www.w3.org/2001/XMLSchema" xmlns:xs="http://www.w3.org/2001/XMLSchema" xmlns:p="http://schemas.microsoft.com/office/2006/metadata/properties" xmlns:ns2="d8e8bbd4-4b22-4b46-830d-429a4df7d805" xmlns:ns3="9ae466c1-d0d6-4759-875f-0e7f25f8edf8" targetNamespace="http://schemas.microsoft.com/office/2006/metadata/properties" ma:root="true" ma:fieldsID="f366f5a4cce5826b9343e7f4194923c5" ns2:_="" ns3:_="">
    <xsd:import namespace="d8e8bbd4-4b22-4b46-830d-429a4df7d805"/>
    <xsd:import namespace="9ae466c1-d0d6-4759-875f-0e7f25f8ed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8bbd4-4b22-4b46-830d-429a4df7d8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52929409-25ce-4da3-9b97-ffb0d99c00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466c1-d0d6-4759-875f-0e7f25f8edf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92e14eb1-06c4-463b-adf8-9dc2dd48cc5c}" ma:internalName="TaxCatchAll" ma:showField="CatchAllData" ma:web="9ae466c1-d0d6-4759-875f-0e7f25f8ed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e466c1-d0d6-4759-875f-0e7f25f8edf8" xsi:nil="true"/>
    <lcf76f155ced4ddcb4097134ff3c332f xmlns="d8e8bbd4-4b22-4b46-830d-429a4df7d80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187DDAD-F134-41D6-9017-80716EF0C4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e8bbd4-4b22-4b46-830d-429a4df7d805"/>
    <ds:schemaRef ds:uri="9ae466c1-d0d6-4759-875f-0e7f25f8ed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3CE68A-6EB2-4B3C-BBB1-EE035F65B1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F2B7DE-BC58-4BB0-8018-13E7B0918692}">
  <ds:schemaRefs>
    <ds:schemaRef ds:uri="http://schemas.microsoft.com/office/infopath/2007/PartnerControls"/>
    <ds:schemaRef ds:uri="9ae466c1-d0d6-4759-875f-0e7f25f8edf8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terms/"/>
    <ds:schemaRef ds:uri="d8e8bbd4-4b22-4b46-830d-429a4df7d80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TM03090430[[fn=Gestreept]]</Template>
  <TotalTime>332</TotalTime>
  <Words>677</Words>
  <Application>Microsoft Office PowerPoint</Application>
  <PresentationFormat>Breedbeeld</PresentationFormat>
  <Paragraphs>140</Paragraphs>
  <Slides>26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26</vt:i4>
      </vt:variant>
    </vt:vector>
  </HeadingPairs>
  <TitlesOfParts>
    <vt:vector size="30" baseType="lpstr">
      <vt:lpstr>Corbel</vt:lpstr>
      <vt:lpstr>Rockwell</vt:lpstr>
      <vt:lpstr>Wingdings</vt:lpstr>
      <vt:lpstr>Gestreept</vt:lpstr>
      <vt:lpstr>Mobiel blijven met  de ziekte van Parkinson</vt:lpstr>
      <vt:lpstr>INHOUD presentatie</vt:lpstr>
      <vt:lpstr>Loopstoornissen bij de ziekte van Parkinson</vt:lpstr>
      <vt:lpstr>Strategieën om loopproblemen te omzeilen</vt:lpstr>
      <vt:lpstr>PowerPoint-presentatie</vt:lpstr>
      <vt:lpstr>Fysiotherapeutische Behandelvormen met bewezen effect op Loopproblemen</vt:lpstr>
      <vt:lpstr>Invulling van de fysiotherapeutische behandeling</vt:lpstr>
      <vt:lpstr>Parkinson oefeningen app</vt:lpstr>
      <vt:lpstr>ergotherapie</vt:lpstr>
      <vt:lpstr>Ergotherapie behandeling</vt:lpstr>
      <vt:lpstr>Wanneer Freezing</vt:lpstr>
      <vt:lpstr>Freezing tegen gaan</vt:lpstr>
      <vt:lpstr>Loophulpmiddelen</vt:lpstr>
      <vt:lpstr>Loophulpmiddelen</vt:lpstr>
      <vt:lpstr>Andere praktische hulpmiddelen: </vt:lpstr>
      <vt:lpstr>Andere praktische hulpmiddelen</vt:lpstr>
      <vt:lpstr>Andere praktische hulpmiddelen</vt:lpstr>
      <vt:lpstr>Andere praktische hulpmiddelen</vt:lpstr>
      <vt:lpstr>PAUZE !</vt:lpstr>
      <vt:lpstr>Praktische oefening</vt:lpstr>
      <vt:lpstr>Waarom is bewegen zo belangrijk?</vt:lpstr>
      <vt:lpstr>Waarom is bewegen zo belangrijk</vt:lpstr>
      <vt:lpstr>Waarom is bewegen zo belangrijk?</vt:lpstr>
      <vt:lpstr>Nederlandse norm gezond bewegen</vt:lpstr>
      <vt:lpstr>Actief leven test</vt:lpstr>
      <vt:lpstr>VRAGEN?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Mobiel blijven met de ziekte van Parkinson</dc:title>
  <dc:creator>annemiek Vonk</dc:creator>
  <cp:lastModifiedBy>Annemiek Vonk-Hagen</cp:lastModifiedBy>
  <cp:revision>26</cp:revision>
  <dcterms:created xsi:type="dcterms:W3CDTF">2022-05-24T14:57:08Z</dcterms:created>
  <dcterms:modified xsi:type="dcterms:W3CDTF">2022-06-12T17:23:27Z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0x010100DD2A8C1278852B4EB88E5BD9882A664E</vt:lpwstr>
  </property>
  <property fmtid="{D5CDD505-2E9C-101B-9397-08002B2CF9AE}" pid="3" name="MediaServiceImageTags">
    <vt:lpwstr/>
  </property>
</Properties>
</file>