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  <p:sldMasterId id="2147483674" r:id="rId2"/>
  </p:sldMasterIdLst>
  <p:sldIdLst>
    <p:sldId id="256" r:id="rId3"/>
    <p:sldId id="257" r:id="rId4"/>
    <p:sldId id="258" r:id="rId5"/>
    <p:sldId id="263" r:id="rId6"/>
    <p:sldId id="259" r:id="rId7"/>
    <p:sldId id="277" r:id="rId8"/>
    <p:sldId id="271" r:id="rId9"/>
    <p:sldId id="279" r:id="rId10"/>
    <p:sldId id="260" r:id="rId11"/>
    <p:sldId id="261" r:id="rId12"/>
    <p:sldId id="262" r:id="rId13"/>
    <p:sldId id="264" r:id="rId14"/>
    <p:sldId id="269" r:id="rId15"/>
    <p:sldId id="282" r:id="rId16"/>
    <p:sldId id="280" r:id="rId17"/>
    <p:sldId id="275" r:id="rId18"/>
    <p:sldId id="276" r:id="rId19"/>
    <p:sldId id="273" r:id="rId20"/>
    <p:sldId id="274" r:id="rId21"/>
    <p:sldId id="270" r:id="rId22"/>
    <p:sldId id="272" r:id="rId23"/>
    <p:sldId id="278" r:id="rId24"/>
    <p:sldId id="281" r:id="rId25"/>
    <p:sldId id="268" r:id="rId26"/>
  </p:sldIdLst>
  <p:sldSz cx="9144000" cy="6858000" type="screen4x3"/>
  <p:notesSz cx="7559675" cy="10691813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9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nl-NL" sz="32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85080" y="284040"/>
            <a:ext cx="7772040" cy="6993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nl-NL" sz="32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pic>
        <p:nvPicPr>
          <p:cNvPr id="78" name="Afbeelding 7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9" name="Afbeelding 7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4F3F-BCAF-4FB0-AA68-0E037E5ADC78}" type="datetimeFigureOut">
              <a:rPr lang="nl-NL" smtClean="0"/>
              <a:pPr/>
              <a:t>12-9-2019</a:t>
            </a:fld>
            <a:endParaRPr lang="nl-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76189-187D-405C-AACB-F06ECD17288F}" type="slidenum">
              <a:rPr lang="nl-NL" smtClean="0"/>
              <a:pPr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09776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nl-NL" sz="32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subTitle"/>
          </p:nvPr>
        </p:nvSpPr>
        <p:spPr>
          <a:xfrm>
            <a:off x="685080" y="284040"/>
            <a:ext cx="7772040" cy="69933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nl-NL" sz="32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4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pic>
        <p:nvPicPr>
          <p:cNvPr id="118" name="Afbeelding 11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19" name="Afbeelding 118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9B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ustomShape 1"/>
          <p:cNvSpPr/>
          <p:nvPr/>
        </p:nvSpPr>
        <p:spPr>
          <a:xfrm>
            <a:off x="360" y="176040"/>
            <a:ext cx="9141480" cy="16455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1" name="PlaceHolder 2"/>
          <p:cNvSpPr>
            <a:spLocks noGrp="1"/>
          </p:cNvSpPr>
          <p:nvPr>
            <p:ph type="title"/>
          </p:nvPr>
        </p:nvSpPr>
        <p:spPr>
          <a:xfrm>
            <a:off x="685080" y="284040"/>
            <a:ext cx="7772040" cy="150840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85000"/>
              </a:lnSpc>
            </a:pPr>
            <a:r>
              <a:rPr lang="nl-NL" sz="4000" strike="noStrike" cap="all" spc="-1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Klik om de stijl te bewerken</a:t>
            </a:r>
            <a:endParaRPr lang="nl-NL" sz="18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685080" y="2011680"/>
            <a:ext cx="7772040" cy="4205880"/>
          </a:xfrm>
          <a:prstGeom prst="rect">
            <a:avLst/>
          </a:prstGeom>
        </p:spPr>
        <p:txBody>
          <a:bodyPr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Klik om de opmaak van de overzichtstekst te bewerken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Tweede overzichtsniveau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Derde overzichtsniveau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Vierde overzichtsniveau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Vijfde overzichtsniveau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Zesde overzichtsniveau</a:t>
            </a:r>
          </a:p>
          <a:p>
            <a:pPr marL="182880" indent="-182520">
              <a:lnSpc>
                <a:spcPct val="10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Zevende overzichtsniveauKlik om de modelstijlen te bewerken</a:t>
            </a:r>
          </a:p>
          <a:p>
            <a:pPr marL="411480" lvl="1" indent="-182520">
              <a:lnSpc>
                <a:spcPct val="10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0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Tweede niveau</a:t>
            </a:r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640080" lvl="2" indent="-182520">
              <a:lnSpc>
                <a:spcPct val="10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18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Derde niveau</a:t>
            </a:r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868680" lvl="3" indent="-182520">
              <a:lnSpc>
                <a:spcPct val="10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16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Vierde niveau</a:t>
            </a:r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097280" lvl="4" indent="-182520">
              <a:lnSpc>
                <a:spcPct val="10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16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Vijfde niveau</a:t>
            </a:r>
            <a:endParaRPr lang="nl-NL" sz="2200" strike="noStrike" spc="-1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dt"/>
          </p:nvPr>
        </p:nvSpPr>
        <p:spPr>
          <a:xfrm>
            <a:off x="681480" y="6422760"/>
            <a:ext cx="2594520" cy="364680"/>
          </a:xfrm>
          <a:prstGeom prst="rect">
            <a:avLst/>
          </a:prstGeom>
        </p:spPr>
        <p:txBody>
          <a:bodyPr rIns="45720" anchor="ctr"/>
          <a:lstStyle/>
          <a:p>
            <a:pPr>
              <a:lnSpc>
                <a:spcPct val="100000"/>
              </a:lnSpc>
            </a:pPr>
            <a:r>
              <a:rPr lang="nl-NL" sz="105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9-01-19</a:t>
            </a:r>
            <a:endParaRPr lang="nl-NL" sz="1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ftr"/>
          </p:nvPr>
        </p:nvSpPr>
        <p:spPr>
          <a:xfrm>
            <a:off x="4191120" y="6422760"/>
            <a:ext cx="4060440" cy="364680"/>
          </a:xfrm>
          <a:prstGeom prst="rect">
            <a:avLst/>
          </a:prstGeom>
        </p:spPr>
        <p:txBody>
          <a:bodyPr anchor="ctr"/>
          <a:lstStyle/>
          <a:p>
            <a:endParaRPr lang="nl-NL" sz="2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 type="sldNum"/>
          </p:nvPr>
        </p:nvSpPr>
        <p:spPr>
          <a:xfrm>
            <a:off x="8265240" y="6422760"/>
            <a:ext cx="709200" cy="364680"/>
          </a:xfrm>
          <a:prstGeom prst="rect">
            <a:avLst/>
          </a:prstGeom>
        </p:spPr>
        <p:txBody>
          <a:bodyPr lIns="45720" anchor="ctr"/>
          <a:lstStyle/>
          <a:p>
            <a:pPr>
              <a:lnSpc>
                <a:spcPct val="100000"/>
              </a:lnSpc>
            </a:pPr>
            <a:fld id="{A4BEEFA6-9961-4D24-8023-97C982509A42}" type="slidenum">
              <a:rPr lang="nl-NL" sz="1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‹nr.›</a:t>
            </a:fld>
            <a:endParaRPr lang="nl-NL" sz="1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9B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 hidden="1"/>
          <p:cNvSpPr/>
          <p:nvPr/>
        </p:nvSpPr>
        <p:spPr>
          <a:xfrm>
            <a:off x="360" y="176040"/>
            <a:ext cx="9141480" cy="164556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1" name="PlaceHolder 2"/>
          <p:cNvSpPr>
            <a:spLocks noGrp="1"/>
          </p:cNvSpPr>
          <p:nvPr>
            <p:ph type="dt"/>
          </p:nvPr>
        </p:nvSpPr>
        <p:spPr>
          <a:xfrm>
            <a:off x="681480" y="6422760"/>
            <a:ext cx="2594520" cy="364680"/>
          </a:xfrm>
          <a:prstGeom prst="rect">
            <a:avLst/>
          </a:prstGeom>
        </p:spPr>
        <p:txBody>
          <a:bodyPr rIns="45720" anchor="ctr"/>
          <a:lstStyle/>
          <a:p>
            <a:pPr>
              <a:lnSpc>
                <a:spcPct val="100000"/>
              </a:lnSpc>
            </a:pPr>
            <a:r>
              <a:rPr lang="nl-NL" sz="105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9-01-19</a:t>
            </a:r>
            <a:endParaRPr lang="nl-NL" sz="1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ftr"/>
          </p:nvPr>
        </p:nvSpPr>
        <p:spPr>
          <a:xfrm>
            <a:off x="4191120" y="6422760"/>
            <a:ext cx="4060440" cy="364680"/>
          </a:xfrm>
          <a:prstGeom prst="rect">
            <a:avLst/>
          </a:prstGeom>
        </p:spPr>
        <p:txBody>
          <a:bodyPr anchor="ctr"/>
          <a:lstStyle/>
          <a:p>
            <a:endParaRPr lang="nl-NL" sz="2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sldNum"/>
          </p:nvPr>
        </p:nvSpPr>
        <p:spPr>
          <a:xfrm>
            <a:off x="8265240" y="6422760"/>
            <a:ext cx="709200" cy="364680"/>
          </a:xfrm>
          <a:prstGeom prst="rect">
            <a:avLst/>
          </a:prstGeom>
        </p:spPr>
        <p:txBody>
          <a:bodyPr lIns="45720" anchor="ctr"/>
          <a:lstStyle/>
          <a:p>
            <a:pPr>
              <a:lnSpc>
                <a:spcPct val="100000"/>
              </a:lnSpc>
            </a:pPr>
            <a:fld id="{42FFC07A-ED65-4AB2-BC9C-16A351681705}" type="slidenum">
              <a:rPr lang="nl-NL" sz="1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‹nr.›</a:t>
            </a:fld>
            <a:endParaRPr lang="nl-NL" sz="140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84" name="PlaceHolder 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nl-NL" sz="18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Klik om de opmaak van de titeltekst te bewerken</a:t>
            </a:r>
          </a:p>
        </p:txBody>
      </p:sp>
      <p:sp>
        <p:nvSpPr>
          <p:cNvPr id="85" name="PlaceHolder 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2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Klik om de opmaak van de overzichtstekst te bewerken</a:t>
            </a:r>
          </a:p>
          <a:p>
            <a:pPr marL="864000" lvl="1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nl-NL" sz="18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Tweede overzichtsniveau</a:t>
            </a:r>
          </a:p>
          <a:p>
            <a:pPr marL="1296000" lvl="2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16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Derde overzichtsniveau</a:t>
            </a:r>
          </a:p>
          <a:p>
            <a:pPr marL="1728000" lvl="3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nl-NL" sz="16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Vierde overzichtsniveau</a:t>
            </a:r>
          </a:p>
          <a:p>
            <a:pPr marL="2160000" lvl="4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0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Vijfde overzichtsniveau</a:t>
            </a:r>
          </a:p>
          <a:p>
            <a:pPr marL="2592000" lvl="5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0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Zesde overzichtsniveau</a:t>
            </a:r>
          </a:p>
          <a:p>
            <a:pPr marL="3024000" lvl="6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nl-NL" sz="2000" strike="noStrike" spc="-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Zevende overzichtsniveau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/>
          <p:cNvSpPr txBox="1"/>
          <p:nvPr/>
        </p:nvSpPr>
        <p:spPr>
          <a:xfrm>
            <a:off x="684900" y="16020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400" b="1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Valpreventie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21" name="TextShape 2"/>
          <p:cNvSpPr txBox="1"/>
          <p:nvPr/>
        </p:nvSpPr>
        <p:spPr>
          <a:xfrm>
            <a:off x="1142100" y="4946941"/>
            <a:ext cx="6857640" cy="130932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>
              <a:lnSpc>
                <a:spcPct val="100000"/>
              </a:lnSpc>
            </a:pPr>
            <a:endParaRPr lang="nl-NL" sz="320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nl-NL" strike="noStrike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Parkinsoncafé Woerden</a:t>
            </a:r>
          </a:p>
          <a:p>
            <a:pPr algn="ctr">
              <a:lnSpc>
                <a:spcPct val="100000"/>
              </a:lnSpc>
            </a:pPr>
            <a:r>
              <a:rPr lang="nl-N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14 september 2019</a:t>
            </a:r>
            <a:endParaRPr lang="nl-NL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 marL="182880" indent="-182520" algn="ctr">
              <a:lnSpc>
                <a:spcPct val="100000"/>
              </a:lnSpc>
            </a:pPr>
            <a:r>
              <a:rPr lang="nl-NL" strike="noStrike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+mj-lt"/>
              </a:rPr>
              <a:t>Annemiek Vonk</a:t>
            </a:r>
          </a:p>
        </p:txBody>
      </p:sp>
      <p:sp>
        <p:nvSpPr>
          <p:cNvPr id="122" name="CustomShape 3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3" name="CustomShape 4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24" name="Afbeelding 8"/>
          <p:cNvPicPr/>
          <p:nvPr/>
        </p:nvPicPr>
        <p:blipFill>
          <a:blip r:embed="rId2"/>
          <a:stretch/>
        </p:blipFill>
        <p:spPr>
          <a:xfrm>
            <a:off x="2770560" y="2133000"/>
            <a:ext cx="3600720" cy="3094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0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Inhoud</a:t>
            </a:r>
            <a:endParaRPr lang="nl-NL" sz="18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685080" y="2011680"/>
            <a:ext cx="7772040" cy="484632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Quiz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Vallen, hoe vaak komt het voor?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Test uw valrisico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Parkinson en vallen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Voorbeelden van risicofactoren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Wat kunt u doen om vallen te voorkomen?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Praktische oefening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Pilot van de gemeente Woerden 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Valpreventieprogramma’s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Fysiotherapie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Ergotherapie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Vragen</a:t>
            </a:r>
            <a:endParaRPr lang="nl-NL" sz="28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>
              <a:lnSpc>
                <a:spcPct val="90000"/>
              </a:lnSpc>
            </a:pP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27" name="CustomShape 3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8" name="CustomShape 4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8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Waar of niet waar?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30" name="TextShape 2"/>
          <p:cNvSpPr txBox="1"/>
          <p:nvPr/>
        </p:nvSpPr>
        <p:spPr>
          <a:xfrm>
            <a:off x="0" y="1845000"/>
            <a:ext cx="9143640" cy="50126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Vraag 1.	In Nederland raakt gemiddeld elke 20 minuten een 65-plusser zodanig		door een val gewond dat behandeling in het ziekenhuis nodig is. </a:t>
            </a:r>
          </a:p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Vraag 2. 	Gemiddeld overlijden elke dag vier ouderen als gevolg van een val.</a:t>
            </a:r>
          </a:p>
          <a:p>
            <a:pPr marL="182880" indent="-182520">
              <a:lnSpc>
                <a:spcPct val="100000"/>
              </a:lnSpc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Vraag 3. 	Mannen vallen meer dan vrouwen</a:t>
            </a:r>
          </a:p>
          <a:p>
            <a:pPr marL="182880" indent="-182520">
              <a:lnSpc>
                <a:spcPct val="100000"/>
              </a:lnSpc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Vraag 4. Valpartijen bij ouderen gebeuren vaker binnenshuis dan buitenshuis.</a:t>
            </a:r>
          </a:p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Vraag 5. Hoe meer je beweegt, hoe minder kans je hebt om te vallen</a:t>
            </a:r>
          </a:p>
          <a:p>
            <a:pPr marL="182880" indent="-182520">
              <a:lnSpc>
                <a:spcPct val="100000"/>
              </a:lnSpc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100000"/>
              </a:lnSpc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Vraag 6. Twee keer per week intensief sporten is voor een 65-plusser beter dan elke 	dag een half uurtje matig te bewegen. </a:t>
            </a:r>
          </a:p>
          <a:p>
            <a:pPr marL="182880" indent="-182520">
              <a:lnSpc>
                <a:spcPct val="100000"/>
              </a:lnSpc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100000"/>
              </a:lnSpc>
            </a:pPr>
            <a:r>
              <a:rPr lang="nl-NL" sz="20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Vraag 7. Eén derde van de 65-plussers valt meer dan één keer per jaar.</a:t>
            </a:r>
            <a:b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</a:br>
            <a:r>
              <a:rPr lang="nl-NL" sz="72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 </a:t>
            </a:r>
            <a:r>
              <a:rPr lang="nl-NL" sz="64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2"/>
          <p:cNvPicPr/>
          <p:nvPr/>
        </p:nvPicPr>
        <p:blipFill>
          <a:blip r:embed="rId2"/>
          <a:stretch/>
        </p:blipFill>
        <p:spPr>
          <a:xfrm>
            <a:off x="1835640" y="1124640"/>
            <a:ext cx="5472360" cy="4742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0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Valcijfers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32" name="TextShape 2"/>
          <p:cNvSpPr txBox="1"/>
          <p:nvPr/>
        </p:nvSpPr>
        <p:spPr>
          <a:xfrm>
            <a:off x="611640" y="1989000"/>
            <a:ext cx="7845480" cy="460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Elk jaar komen 825.000 ouderen ten val in Nederland.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Bijna 98.000 daarvan belanden daardoor op de eerste hulp, 38.600 ouderen werden opgenomen in het ziekenhuis en 3.260 ouderen overleden ten gevolge van een val. 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360">
              <a:lnSpc>
                <a:spcPct val="90000"/>
              </a:lnSpc>
              <a:buClr>
                <a:srgbClr val="FFFFFF"/>
              </a:buClr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Van alle opnames van 55-plussers is 84% veroorzaakt door een val. 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0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0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</a:t>
            </a:r>
            <a:r>
              <a:rPr lang="nl-NL" sz="20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ij acht op de tien ouderen die binnenkomen op een eerste hulp na een valongeval, bleek dat er al sprake was van een verhoogd valrisico voorafgaand aan het SEH-bezoek. </a:t>
            </a:r>
          </a:p>
          <a:p>
            <a:pPr marL="360">
              <a:lnSpc>
                <a:spcPct val="90000"/>
              </a:lnSpc>
              <a:buClr>
                <a:srgbClr val="FFFFFF"/>
              </a:buClr>
            </a:pPr>
            <a:endParaRPr lang="nl-NL" sz="20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>
              <a:lnSpc>
                <a:spcPct val="90000"/>
              </a:lnSpc>
            </a:pP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D6D8585-8596-4F16-80E9-E18E8218E25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1260629" y="3131610"/>
            <a:ext cx="3104048" cy="4772510"/>
          </a:xfrm>
        </p:spPr>
        <p:txBody>
          <a:bodyPr/>
          <a:lstStyle/>
          <a:p>
            <a:endParaRPr lang="nl-NL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217131E-2DF8-4D04-BABA-C666DAF29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Valrisico test</a:t>
            </a:r>
          </a:p>
        </p:txBody>
      </p:sp>
      <p:pic>
        <p:nvPicPr>
          <p:cNvPr id="1028" name="Picture 4" descr="Afbeeldingsresultaat voor actief leven test veiligheidnl">
            <a:extLst>
              <a:ext uri="{FF2B5EF4-FFF2-40B4-BE49-F238E27FC236}">
                <a16:creationId xmlns:a16="http://schemas.microsoft.com/office/drawing/2014/main" id="{C37585A4-D597-4909-9A04-20547AB70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773" y="1859317"/>
            <a:ext cx="7067550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0739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6BA2DBA-EDFE-4830-8A3F-92B381F6C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Het steunvlak</a:t>
            </a:r>
          </a:p>
        </p:txBody>
      </p:sp>
      <p:pic>
        <p:nvPicPr>
          <p:cNvPr id="2050" name="Picture 2" descr="Afbeeldingsresultaat voor afbeelding steunvlak">
            <a:extLst>
              <a:ext uri="{FF2B5EF4-FFF2-40B4-BE49-F238E27FC236}">
                <a16:creationId xmlns:a16="http://schemas.microsoft.com/office/drawing/2014/main" id="{82646D21-0EAE-402E-A84E-FB5547BC7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784" y="2492024"/>
            <a:ext cx="3844031" cy="3612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283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27E5520-4262-483F-B762-8AA2A40E6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Parkinson en vallen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16704D-B622-4D2C-9749-35D0EE19B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sz="2400" dirty="0"/>
              <a:t>Oorzaken: </a:t>
            </a:r>
            <a:r>
              <a:rPr lang="nl-NL" sz="2400" dirty="0" err="1"/>
              <a:t>freezing</a:t>
            </a:r>
            <a:r>
              <a:rPr lang="nl-NL" sz="2400" dirty="0"/>
              <a:t>, traagheid, verminderde voetheffing, levodopa gebruik, </a:t>
            </a:r>
            <a:r>
              <a:rPr lang="nl-NL" sz="2400" dirty="0" err="1"/>
              <a:t>orthostase</a:t>
            </a:r>
            <a:endParaRPr lang="nl-NL" sz="2400" dirty="0"/>
          </a:p>
          <a:p>
            <a:r>
              <a:rPr lang="nl-NL" sz="2400" dirty="0"/>
              <a:t>Komt veel voor ook in de vroege fase</a:t>
            </a:r>
          </a:p>
          <a:p>
            <a:r>
              <a:rPr lang="nl-NL" sz="2400" dirty="0"/>
              <a:t>Meest bij mensen met als eerste symptoom loopproblemen</a:t>
            </a:r>
          </a:p>
          <a:p>
            <a:r>
              <a:rPr lang="nl-NL" sz="2400" dirty="0"/>
              <a:t>Mensen met Parkinson vallen </a:t>
            </a:r>
            <a:r>
              <a:rPr lang="nl-NL" sz="2400" b="1" dirty="0"/>
              <a:t>niet</a:t>
            </a:r>
            <a:r>
              <a:rPr lang="nl-NL" sz="2400" dirty="0"/>
              <a:t> vaker als ze meer bewegen</a:t>
            </a:r>
          </a:p>
          <a:p>
            <a:r>
              <a:rPr lang="nl-NL" sz="2400" dirty="0"/>
              <a:t>1 op de 3 mensen loopt een heup# op bij een val</a:t>
            </a:r>
          </a:p>
          <a:p>
            <a:r>
              <a:rPr lang="nl-NL" sz="2400" dirty="0"/>
              <a:t>Komt vooral voor bij opstaan, omdraaien, voorover buigen en dubbeltaken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3994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Tijdelijke aanduiding voor inhoud 1"/>
          <p:cNvPicPr/>
          <p:nvPr/>
        </p:nvPicPr>
        <p:blipFill>
          <a:blip r:embed="rId2"/>
          <a:stretch/>
        </p:blipFill>
        <p:spPr>
          <a:xfrm>
            <a:off x="155520" y="1052640"/>
            <a:ext cx="8691120" cy="5606640"/>
          </a:xfrm>
          <a:prstGeom prst="rect">
            <a:avLst/>
          </a:prstGeom>
          <a:ln>
            <a:noFill/>
          </a:ln>
        </p:spPr>
      </p:pic>
      <p:sp>
        <p:nvSpPr>
          <p:cNvPr id="134" name="TextShape 1"/>
          <p:cNvSpPr txBox="1"/>
          <p:nvPr/>
        </p:nvSpPr>
        <p:spPr>
          <a:xfrm>
            <a:off x="314640" y="260640"/>
            <a:ext cx="8532000" cy="50292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2800" strike="noStrike" cap="all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Welke risicofactoren ziet u </a:t>
            </a:r>
            <a:r>
              <a:rPr lang="nl-NL" sz="2800" strike="noStrike" cap="all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hier?</a:t>
            </a:r>
            <a:r>
              <a:rPr lang="nl-NL" sz="2800" strike="noStrike" cap="all" spc="-1" dirty="0" err="1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Welke</a:t>
            </a:r>
            <a:r>
              <a:rPr lang="nl-NL" sz="2800" strike="noStrike" cap="all" spc="-1" dirty="0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risicofactoren ziet u </a:t>
            </a:r>
            <a:r>
              <a:rPr lang="nl-NL" sz="2800" strike="noStrike" cap="all" spc="-1" dirty="0" err="1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hieWr</a:t>
            </a:r>
            <a:r>
              <a:rPr lang="nl-NL" sz="2800" strike="noStrike" cap="all" spc="-1" dirty="0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?</a:t>
            </a:r>
            <a:endParaRPr lang="nl-NL" sz="18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35" name="Custom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6" name="CustomShape 3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Tijdelijke aanduiding voor inhoud 4"/>
          <p:cNvPicPr/>
          <p:nvPr/>
        </p:nvPicPr>
        <p:blipFill>
          <a:blip r:embed="rId2"/>
          <a:stretch/>
        </p:blipFill>
        <p:spPr>
          <a:xfrm>
            <a:off x="1979640" y="260640"/>
            <a:ext cx="5192280" cy="6254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685080" y="257407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>
              <a:lnSpc>
                <a:spcPct val="85000"/>
              </a:lnSpc>
            </a:pPr>
            <a:r>
              <a:rPr lang="nl-NL" sz="4000" strike="noStrike" cap="all" spc="-1" dirty="0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</a:t>
            </a:r>
            <a:r>
              <a:rPr lang="nl-NL" sz="32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Wat kunt U zelf doen om risicofactoren te verminderen?</a:t>
            </a:r>
            <a:r>
              <a:rPr lang="nl-NL" sz="4000" strike="noStrike" cap="all" spc="-1" dirty="0">
                <a:solidFill>
                  <a:srgbClr val="099BDD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
</a:t>
            </a:r>
            <a:endParaRPr lang="nl-NL" sz="18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pic>
        <p:nvPicPr>
          <p:cNvPr id="139" name="Tijdelijke aanduiding voor inhoud 3"/>
          <p:cNvPicPr/>
          <p:nvPr/>
        </p:nvPicPr>
        <p:blipFill>
          <a:blip r:embed="rId2"/>
          <a:stretch/>
        </p:blipFill>
        <p:spPr>
          <a:xfrm>
            <a:off x="4037349" y="1999229"/>
            <a:ext cx="3071752" cy="2548080"/>
          </a:xfrm>
          <a:prstGeom prst="rect">
            <a:avLst/>
          </a:prstGeom>
          <a:ln>
            <a:noFill/>
          </a:ln>
        </p:spPr>
      </p:pic>
      <p:pic>
        <p:nvPicPr>
          <p:cNvPr id="140" name="Afbeelding 4"/>
          <p:cNvPicPr/>
          <p:nvPr/>
        </p:nvPicPr>
        <p:blipFill>
          <a:blip r:embed="rId3"/>
          <a:stretch/>
        </p:blipFill>
        <p:spPr>
          <a:xfrm>
            <a:off x="326520" y="4447712"/>
            <a:ext cx="780120" cy="2255400"/>
          </a:xfrm>
          <a:prstGeom prst="rect">
            <a:avLst/>
          </a:prstGeom>
          <a:ln>
            <a:noFill/>
          </a:ln>
        </p:spPr>
      </p:pic>
      <p:pic>
        <p:nvPicPr>
          <p:cNvPr id="141" name="Afbeelding 5"/>
          <p:cNvPicPr/>
          <p:nvPr/>
        </p:nvPicPr>
        <p:blipFill>
          <a:blip r:embed="rId4"/>
          <a:stretch/>
        </p:blipFill>
        <p:spPr>
          <a:xfrm>
            <a:off x="2568950" y="2149563"/>
            <a:ext cx="1570348" cy="895680"/>
          </a:xfrm>
          <a:prstGeom prst="rect">
            <a:avLst/>
          </a:prstGeom>
          <a:ln>
            <a:noFill/>
          </a:ln>
        </p:spPr>
      </p:pic>
      <p:pic>
        <p:nvPicPr>
          <p:cNvPr id="142" name="Afbeelding 6"/>
          <p:cNvPicPr/>
          <p:nvPr/>
        </p:nvPicPr>
        <p:blipFill>
          <a:blip r:embed="rId5"/>
          <a:stretch/>
        </p:blipFill>
        <p:spPr>
          <a:xfrm>
            <a:off x="7267928" y="2063546"/>
            <a:ext cx="1520332" cy="2210823"/>
          </a:xfrm>
          <a:prstGeom prst="rect">
            <a:avLst/>
          </a:prstGeom>
          <a:ln>
            <a:noFill/>
          </a:ln>
        </p:spPr>
      </p:pic>
      <p:pic>
        <p:nvPicPr>
          <p:cNvPr id="143" name="Afbeelding 7"/>
          <p:cNvPicPr/>
          <p:nvPr/>
        </p:nvPicPr>
        <p:blipFill>
          <a:blip r:embed="rId6"/>
          <a:stretch/>
        </p:blipFill>
        <p:spPr>
          <a:xfrm>
            <a:off x="5967864" y="4820249"/>
            <a:ext cx="2344589" cy="1633320"/>
          </a:xfrm>
          <a:prstGeom prst="rect">
            <a:avLst/>
          </a:prstGeom>
          <a:ln>
            <a:noFill/>
          </a:ln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C7873F26-C3BF-4B6C-AA04-7D4D987DF2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2650" y="5636909"/>
            <a:ext cx="1676066" cy="1035809"/>
          </a:xfrm>
          <a:prstGeom prst="rect">
            <a:avLst/>
          </a:prstGeom>
        </p:spPr>
      </p:pic>
      <p:pic>
        <p:nvPicPr>
          <p:cNvPr id="1026" name="Picture 2" descr="Leesbril - Ace #A Dark Turtle+1.5">
            <a:extLst>
              <a:ext uri="{FF2B5EF4-FFF2-40B4-BE49-F238E27FC236}">
                <a16:creationId xmlns:a16="http://schemas.microsoft.com/office/drawing/2014/main" id="{98646FB1-0E12-47A8-AD07-7CD34C4987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73283">
            <a:off x="4022023" y="4012874"/>
            <a:ext cx="180975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16F11213-EFFD-4EB8-B1DF-63F174AED22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4355" y="2055123"/>
            <a:ext cx="2115686" cy="1584722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00E16B29-A0E9-4261-8274-BB5328AAD2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5350" y="5651307"/>
            <a:ext cx="1048590" cy="1115931"/>
          </a:xfrm>
          <a:prstGeom prst="rect">
            <a:avLst/>
          </a:prstGeom>
        </p:spPr>
      </p:pic>
      <p:pic>
        <p:nvPicPr>
          <p:cNvPr id="144" name="Afbeelding 9"/>
          <p:cNvPicPr/>
          <p:nvPr/>
        </p:nvPicPr>
        <p:blipFill>
          <a:blip r:embed="rId11"/>
          <a:stretch/>
        </p:blipFill>
        <p:spPr>
          <a:xfrm>
            <a:off x="1481998" y="3429000"/>
            <a:ext cx="2452748" cy="2061093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0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Beweeg!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sp>
        <p:nvSpPr>
          <p:cNvPr id="148" name="TextShape 2"/>
          <p:cNvSpPr txBox="1"/>
          <p:nvPr/>
        </p:nvSpPr>
        <p:spPr>
          <a:xfrm>
            <a:off x="685080" y="2011680"/>
            <a:ext cx="7772040" cy="42058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Beweegnorm ouderen 55+: dagelijks in totaal een half uur matig intensief bewegen op minimaal 5, maar liefst 7 dagen per week + 2 x per week bot en </a:t>
            </a:r>
            <a:r>
              <a:rPr lang="nl-NL" sz="2800" strike="noStrike" spc="-1" dirty="0" err="1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spierbelastende</a:t>
            </a: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 oefeningen. </a:t>
            </a:r>
          </a:p>
          <a:p>
            <a:pPr marL="360">
              <a:lnSpc>
                <a:spcPct val="90000"/>
              </a:lnSpc>
              <a:buClr>
                <a:srgbClr val="FFFFFF"/>
              </a:buClr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 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Bewegen versterkt uw botten en spieren en is goed voor o.a. uw  gewrichten en bloedvaten.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>
              <a:lnSpc>
                <a:spcPct val="90000"/>
              </a:lnSpc>
            </a:pP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Het draagt bij aan uw fitheid en 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100000"/>
              </a:lnSpc>
            </a:pPr>
            <a:r>
              <a:rPr lang="nl-NL" sz="2800" strike="noStrike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	zelfredzaamheid.</a:t>
            </a:r>
            <a:endParaRPr lang="nl-NL" sz="2200" strike="noStrike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pic>
        <p:nvPicPr>
          <p:cNvPr id="149" name="Afbeelding 3"/>
          <p:cNvPicPr/>
          <p:nvPr/>
        </p:nvPicPr>
        <p:blipFill>
          <a:blip r:embed="rId2"/>
          <a:stretch/>
        </p:blipFill>
        <p:spPr>
          <a:xfrm>
            <a:off x="6804360" y="5013000"/>
            <a:ext cx="2613240" cy="184464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Picture 8"/>
          <p:cNvPicPr/>
          <p:nvPr/>
        </p:nvPicPr>
        <p:blipFill>
          <a:blip r:embed="rId2"/>
          <a:stretch/>
        </p:blipFill>
        <p:spPr>
          <a:xfrm>
            <a:off x="1879920" y="2709000"/>
            <a:ext cx="5382000" cy="3049560"/>
          </a:xfrm>
          <a:prstGeom prst="rect">
            <a:avLst/>
          </a:prstGeom>
          <a:ln>
            <a:noFill/>
          </a:ln>
        </p:spPr>
      </p:pic>
      <p:sp>
        <p:nvSpPr>
          <p:cNvPr id="159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40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Aan de slag!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8C2428-19CB-40EC-8F86-0E6966306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Pauze</a:t>
            </a:r>
          </a:p>
        </p:txBody>
      </p:sp>
      <p:pic>
        <p:nvPicPr>
          <p:cNvPr id="7" name="Tijdelijke aanduiding voor inhoud 6">
            <a:extLst>
              <a:ext uri="{FF2B5EF4-FFF2-40B4-BE49-F238E27FC236}">
                <a16:creationId xmlns:a16="http://schemas.microsoft.com/office/drawing/2014/main" id="{391F09A5-C8D6-453C-9B92-31863B51D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2329" y="2414608"/>
            <a:ext cx="3979341" cy="328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30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850868D1-6161-49D5-90E0-629E91A2C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295" y="1944209"/>
            <a:ext cx="4376691" cy="4697099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C55E0D19-9B62-4EF6-9D15-6F2D3BEE2B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Opstaan van de grond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CF91433-7887-4E20-A582-3C11B5322CC1}"/>
              </a:ext>
            </a:extLst>
          </p:cNvPr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84589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18A8CE-82A7-46A1-B9FF-DAD6D5162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Actief leven test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D0326DB-F37E-4B25-9615-68CB40958816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457200" y="1864311"/>
            <a:ext cx="8229240" cy="4882717"/>
          </a:xfrm>
        </p:spPr>
        <p:txBody>
          <a:bodyPr/>
          <a:lstStyle/>
          <a:p>
            <a:r>
              <a:rPr lang="nl-NL" sz="2400" dirty="0">
                <a:solidFill>
                  <a:schemeClr val="bg1"/>
                </a:solidFill>
              </a:rPr>
              <a:t>Per 10 minuten bewegen = 1 bolletje invullen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Maandag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Dinsdag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Woensdag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Donderdag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Vrijdag 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Zaterdag		o	o	o	o	o	o</a:t>
            </a:r>
          </a:p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Zondag		o	o	o	o	o	o</a:t>
            </a:r>
          </a:p>
        </p:txBody>
      </p:sp>
    </p:spTree>
    <p:extLst>
      <p:ext uri="{BB962C8B-B14F-4D97-AF65-F5344CB8AC3E}">
        <p14:creationId xmlns:p14="http://schemas.microsoft.com/office/powerpoint/2010/main" val="5091179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2FA93B-D87D-4226-A2AA-25318A9E7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Actief leven test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AF93F3-4D40-47C6-95F2-5C496EB0E8D8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406333" y="1890942"/>
            <a:ext cx="8331333" cy="4793943"/>
          </a:xfrm>
        </p:spPr>
        <p:txBody>
          <a:bodyPr/>
          <a:lstStyle/>
          <a:p>
            <a:pPr marL="0" indent="0">
              <a:buNone/>
            </a:pPr>
            <a:r>
              <a:rPr lang="nl-NL" sz="2800" b="1" u="sng" dirty="0">
                <a:solidFill>
                  <a:schemeClr val="bg1"/>
                </a:solidFill>
              </a:rPr>
              <a:t>De uitslag</a:t>
            </a:r>
          </a:p>
          <a:p>
            <a:pPr marL="0" indent="0">
              <a:buNone/>
            </a:pPr>
            <a:endParaRPr lang="nl-NL" sz="2800" b="1" u="sng" dirty="0">
              <a:solidFill>
                <a:schemeClr val="bg1"/>
              </a:solidFill>
            </a:endParaRPr>
          </a:p>
          <a:p>
            <a:r>
              <a:rPr lang="nl-NL" sz="2800" i="1" dirty="0">
                <a:solidFill>
                  <a:schemeClr val="bg1"/>
                </a:solidFill>
              </a:rPr>
              <a:t>7 dagen, 3 of meer bolletjes ingekleurd;</a:t>
            </a:r>
          </a:p>
          <a:p>
            <a:pPr marL="0" indent="0">
              <a:buNone/>
            </a:pPr>
            <a:r>
              <a:rPr lang="nl-NL" sz="2800" dirty="0">
                <a:solidFill>
                  <a:schemeClr val="bg1"/>
                </a:solidFill>
              </a:rPr>
              <a:t>Ideaal, houd dit vol</a:t>
            </a:r>
          </a:p>
          <a:p>
            <a:pPr marL="0" indent="0">
              <a:buNone/>
            </a:pPr>
            <a:endParaRPr lang="nl-NL" sz="2800" dirty="0">
              <a:solidFill>
                <a:schemeClr val="bg1"/>
              </a:solidFill>
            </a:endParaRPr>
          </a:p>
          <a:p>
            <a:r>
              <a:rPr lang="nl-NL" sz="2800" i="1" dirty="0">
                <a:solidFill>
                  <a:schemeClr val="bg1"/>
                </a:solidFill>
              </a:rPr>
              <a:t>5 dagen, 3 of meer bolletjes ingekleurd;</a:t>
            </a:r>
          </a:p>
          <a:p>
            <a:pPr marL="0" indent="0">
              <a:buNone/>
            </a:pPr>
            <a:r>
              <a:rPr lang="nl-NL" sz="2800" dirty="0">
                <a:solidFill>
                  <a:schemeClr val="bg1"/>
                </a:solidFill>
              </a:rPr>
              <a:t>Voldoende, probeer het aantal beweegminuten op te voeren</a:t>
            </a:r>
          </a:p>
          <a:p>
            <a:pPr marL="0" indent="0">
              <a:buNone/>
            </a:pPr>
            <a:endParaRPr lang="nl-NL" sz="2800" dirty="0">
              <a:solidFill>
                <a:schemeClr val="bg1"/>
              </a:solidFill>
            </a:endParaRPr>
          </a:p>
          <a:p>
            <a:r>
              <a:rPr lang="nl-NL" sz="2800" i="1" dirty="0">
                <a:solidFill>
                  <a:schemeClr val="bg1"/>
                </a:solidFill>
              </a:rPr>
              <a:t>Minder dan 5 dagen 3 bolletjes ingekleurd;</a:t>
            </a:r>
          </a:p>
          <a:p>
            <a:pPr marL="0" indent="0">
              <a:buNone/>
            </a:pPr>
            <a:r>
              <a:rPr lang="nl-NL" sz="2800" dirty="0">
                <a:solidFill>
                  <a:schemeClr val="bg1"/>
                </a:solidFill>
              </a:rPr>
              <a:t>Te weinig, probeer dit langzaam op te voeren door 1 a 2 beweegbolletjes per week toe te voegen</a:t>
            </a:r>
          </a:p>
        </p:txBody>
      </p:sp>
    </p:spTree>
    <p:extLst>
      <p:ext uri="{BB962C8B-B14F-4D97-AF65-F5344CB8AC3E}">
        <p14:creationId xmlns:p14="http://schemas.microsoft.com/office/powerpoint/2010/main" val="79660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22EF50-75A6-45C2-BD05-E26166AEA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080" y="257407"/>
            <a:ext cx="7772040" cy="1340574"/>
          </a:xfrm>
        </p:spPr>
        <p:txBody>
          <a:bodyPr/>
          <a:lstStyle/>
          <a:p>
            <a:r>
              <a:rPr lang="nl-NL" sz="3600" dirty="0">
                <a:solidFill>
                  <a:schemeClr val="bg1"/>
                </a:solidFill>
              </a:rPr>
              <a:t>Pilot</a:t>
            </a:r>
            <a:r>
              <a:rPr lang="nl-NL" sz="3600" dirty="0"/>
              <a:t> </a:t>
            </a:r>
            <a:r>
              <a:rPr lang="nl-NL" sz="3600" dirty="0">
                <a:solidFill>
                  <a:schemeClr val="bg1"/>
                </a:solidFill>
              </a:rPr>
              <a:t>valpreventie</a:t>
            </a:r>
            <a:r>
              <a:rPr lang="nl-NL" sz="3600" dirty="0"/>
              <a:t> </a:t>
            </a:r>
            <a:r>
              <a:rPr lang="nl-NL" sz="3600" dirty="0">
                <a:solidFill>
                  <a:schemeClr val="bg1"/>
                </a:solidFill>
              </a:rPr>
              <a:t>gemeente Woerden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77722BB-B816-43B0-9AE0-FF7B40F8A70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456480" y="2405848"/>
            <a:ext cx="8229240" cy="4931546"/>
          </a:xfrm>
        </p:spPr>
        <p:txBody>
          <a:bodyPr/>
          <a:lstStyle/>
          <a:p>
            <a:pPr marL="0" indent="0">
              <a:buNone/>
            </a:pPr>
            <a:r>
              <a:rPr lang="nl-NL" sz="2400" dirty="0">
                <a:solidFill>
                  <a:schemeClr val="bg1"/>
                </a:solidFill>
              </a:rPr>
              <a:t>Screening bij u thuis door ergotherapeut of fysiotherapeut </a:t>
            </a:r>
          </a:p>
          <a:p>
            <a:pPr marL="0" indent="0">
              <a:buNone/>
            </a:pPr>
            <a:endParaRPr lang="nl-NL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Medicijngebruik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Gewrichtsklachten, jaarlijks ogencheck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Mobiliteit / beweging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Hulpmiddelen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Omgevingsfactoren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Valgeschiedenis en valangst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Osteoporose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Duizeligheid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Voetklachten / schoeisel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Stemming en cognitie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l-NL" sz="2400" dirty="0">
                <a:solidFill>
                  <a:schemeClr val="bg1"/>
                </a:solidFill>
              </a:rPr>
              <a:t>Voeding; vit. D 50-70 jr. 10 microgram, &gt;70 jr. 20 microgram + 5 x per dag producten met calcium</a:t>
            </a:r>
          </a:p>
          <a:p>
            <a:pPr marL="0" indent="0">
              <a:buNone/>
            </a:pPr>
            <a:endParaRPr lang="nl-NL" dirty="0"/>
          </a:p>
          <a:p>
            <a:pPr>
              <a:buFont typeface="Wingdings" panose="05000000000000000000" pitchFamily="2" charset="2"/>
              <a:buChar char="§"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143411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8E618A-705D-4E55-A575-C6C1B2B0C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Valpreventieprogramma’s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FE3F41B-B01F-4E8D-A6B8-465642633703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457200" y="2192784"/>
            <a:ext cx="8229240" cy="3389016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nl-NL" sz="3600" dirty="0">
                <a:solidFill>
                  <a:schemeClr val="bg1"/>
                </a:solidFill>
              </a:rPr>
              <a:t>Vallen verleden tijd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nl-NL" sz="3600" dirty="0">
              <a:solidFill>
                <a:schemeClr val="bg1"/>
              </a:solidFill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nl-NL" sz="3600" dirty="0">
                <a:solidFill>
                  <a:schemeClr val="bg1"/>
                </a:solidFill>
              </a:rPr>
              <a:t>In Balans </a:t>
            </a:r>
          </a:p>
        </p:txBody>
      </p:sp>
    </p:spTree>
    <p:extLst>
      <p:ext uri="{BB962C8B-B14F-4D97-AF65-F5344CB8AC3E}">
        <p14:creationId xmlns:p14="http://schemas.microsoft.com/office/powerpoint/2010/main" val="3418509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980" y="454235"/>
            <a:ext cx="7772040" cy="1508400"/>
          </a:xfrm>
        </p:spPr>
        <p:txBody>
          <a:bodyPr/>
          <a:lstStyle/>
          <a:p>
            <a:pPr algn="ctr"/>
            <a:r>
              <a:rPr lang="nl-NL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De cursus “in balans”</a:t>
            </a:r>
            <a:br>
              <a:rPr lang="nl-NL" sz="2000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7705" y="1962635"/>
            <a:ext cx="8223506" cy="9011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Groepsinterventie van ongeveer 10-12 deelnemers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Voorlichtingsbijeenkomsten: bewustwording van valrisico en balansverstoringen en er wordt kennis gegeven om een val te voorkomen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Beweegprogramma: Verbeteren van algehele fitheid, spierkracht en balans en biedt gerichte training voor opstaan en lopen</a:t>
            </a: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De cursus heeft als doel om zekerder op de been te staan, dus we gaan </a:t>
            </a:r>
            <a:r>
              <a:rPr lang="nl-NL" sz="2800" u="sng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niet</a:t>
            </a:r>
            <a:r>
              <a:rPr lang="nl-NL" sz="2800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 leren vallen</a:t>
            </a:r>
          </a:p>
          <a:p>
            <a:pPr marL="360">
              <a:lnSpc>
                <a:spcPct val="90000"/>
              </a:lnSpc>
              <a:buClr>
                <a:srgbClr val="FFFFFF"/>
              </a:buClr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  <a:p>
            <a:pPr marL="182880" indent="-182520">
              <a:lnSpc>
                <a:spcPct val="90000"/>
              </a:lnSpc>
              <a:buClr>
                <a:srgbClr val="FFFFFF"/>
              </a:buClr>
              <a:buFont typeface="Wingdings" charset="2"/>
              <a:buChar char=""/>
            </a:pPr>
            <a:endParaRPr lang="nl-NL" sz="2800" u="sng" spc="-1" dirty="0">
              <a:solidFill>
                <a:srgbClr val="FFFFFF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</p:spTree>
    <p:extLst>
      <p:ext uri="{BB962C8B-B14F-4D97-AF65-F5344CB8AC3E}">
        <p14:creationId xmlns:p14="http://schemas.microsoft.com/office/powerpoint/2010/main" val="34681648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FYSIOTHERAPIE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idx="1"/>
          </p:nvPr>
        </p:nvSpPr>
        <p:spPr>
          <a:xfrm>
            <a:off x="545852" y="2368080"/>
            <a:ext cx="7772040" cy="4205880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chemeClr val="bg1"/>
                </a:solidFill>
              </a:rPr>
              <a:t>VERBETEREN LOOPPATROON</a:t>
            </a:r>
          </a:p>
          <a:p>
            <a:r>
              <a:rPr lang="nl-NL" dirty="0">
                <a:solidFill>
                  <a:schemeClr val="bg1"/>
                </a:solidFill>
              </a:rPr>
              <a:t>VALTRAINING</a:t>
            </a:r>
          </a:p>
          <a:p>
            <a:r>
              <a:rPr lang="nl-NL" dirty="0">
                <a:solidFill>
                  <a:schemeClr val="bg1"/>
                </a:solidFill>
              </a:rPr>
              <a:t>BALANSTRAINING</a:t>
            </a:r>
          </a:p>
          <a:p>
            <a:r>
              <a:rPr lang="nl-NL" dirty="0">
                <a:solidFill>
                  <a:schemeClr val="bg1"/>
                </a:solidFill>
              </a:rPr>
              <a:t>AFNAME ANGST</a:t>
            </a:r>
          </a:p>
          <a:p>
            <a:r>
              <a:rPr lang="nl-NL" dirty="0">
                <a:solidFill>
                  <a:schemeClr val="bg1"/>
                </a:solidFill>
              </a:rPr>
              <a:t>BEWEEGADVIEZEN</a:t>
            </a:r>
          </a:p>
          <a:p>
            <a:r>
              <a:rPr lang="nl-NL" dirty="0">
                <a:solidFill>
                  <a:schemeClr val="bg1"/>
                </a:solidFill>
              </a:rPr>
              <a:t>HULPMIDDELEN</a:t>
            </a:r>
          </a:p>
        </p:txBody>
      </p:sp>
      <p:sp>
        <p:nvSpPr>
          <p:cNvPr id="3074" name="AutoShape 2" descr="Afbeeldingsresultaat voor valtraining oude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3076" name="AutoShape 4" descr="Afbeeldingsresultaat voor valtraining ouder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pic>
        <p:nvPicPr>
          <p:cNvPr id="7" name="Afbeelding 6" descr="vall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3045287"/>
            <a:ext cx="3594100" cy="27051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AD6F56-3D2F-4DEA-9289-A723F23BD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ERGOTHERAPIE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512DC90-4395-4667-9047-CB2C5D14A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r>
              <a:rPr lang="nl-NL" sz="3200" dirty="0">
                <a:solidFill>
                  <a:schemeClr val="bg1"/>
                </a:solidFill>
              </a:rPr>
              <a:t>Bij moeite met dagelijkse handelingen zoals het in en uit bed komen, wassen, aankleden, koken etc.</a:t>
            </a:r>
          </a:p>
          <a:p>
            <a:r>
              <a:rPr lang="nl-NL" sz="3200" dirty="0">
                <a:solidFill>
                  <a:schemeClr val="bg1"/>
                </a:solidFill>
              </a:rPr>
              <a:t>Hulpmiddelen</a:t>
            </a:r>
          </a:p>
          <a:p>
            <a:r>
              <a:rPr lang="nl-NL" sz="3200" dirty="0">
                <a:solidFill>
                  <a:schemeClr val="bg1"/>
                </a:solidFill>
              </a:rPr>
              <a:t>Adviezen ten aanzien van uw woonsituatie om valrisico te beperken</a:t>
            </a:r>
          </a:p>
        </p:txBody>
      </p:sp>
    </p:spTree>
    <p:extLst>
      <p:ext uri="{BB962C8B-B14F-4D97-AF65-F5344CB8AC3E}">
        <p14:creationId xmlns:p14="http://schemas.microsoft.com/office/powerpoint/2010/main" val="1053069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E8D77B-4858-45B2-9CE8-E7FE591E0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l-NL" dirty="0">
                <a:solidFill>
                  <a:schemeClr val="bg1"/>
                </a:solidFill>
              </a:rPr>
              <a:t>Praktische oefening 2</a:t>
            </a:r>
          </a:p>
        </p:txBody>
      </p:sp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25C49B95-F312-402E-9DF4-FE9555833D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2268" y="2335169"/>
            <a:ext cx="5868964" cy="366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10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extShape 1"/>
          <p:cNvSpPr txBox="1"/>
          <p:nvPr/>
        </p:nvSpPr>
        <p:spPr>
          <a:xfrm>
            <a:off x="685080" y="284040"/>
            <a:ext cx="7772040" cy="15084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nl-NL" sz="5400" strike="noStrike" cap="all" spc="-1" dirty="0">
                <a:solidFill>
                  <a:schemeClr val="bg1"/>
                </a:solidFill>
                <a:uFill>
                  <a:solidFill>
                    <a:srgbClr val="FFFFFF"/>
                  </a:solidFill>
                </a:uFill>
                <a:latin typeface="Corbel"/>
              </a:rPr>
              <a:t>Vragen?</a:t>
            </a:r>
            <a:endParaRPr lang="nl-NL" sz="1800" strike="noStrike" spc="-1" dirty="0">
              <a:solidFill>
                <a:schemeClr val="bg1"/>
              </a:solidFill>
              <a:uFill>
                <a:solidFill>
                  <a:srgbClr val="FFFFFF"/>
                </a:solidFill>
              </a:uFill>
              <a:latin typeface="Corbel"/>
            </a:endParaRPr>
          </a:p>
        </p:txBody>
      </p:sp>
      <p:pic>
        <p:nvPicPr>
          <p:cNvPr id="157" name="Tijdelijke aanduiding voor inhoud 4"/>
          <p:cNvPicPr/>
          <p:nvPr/>
        </p:nvPicPr>
        <p:blipFill>
          <a:blip r:embed="rId2"/>
          <a:stretch/>
        </p:blipFill>
        <p:spPr>
          <a:xfrm>
            <a:off x="1344960" y="2565000"/>
            <a:ext cx="6452280" cy="2957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1605</TotalTime>
  <Words>530</Words>
  <Application>Microsoft Office PowerPoint</Application>
  <PresentationFormat>Diavoorstelling (4:3)</PresentationFormat>
  <Paragraphs>132</Paragraphs>
  <Slides>24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2</vt:i4>
      </vt:variant>
      <vt:variant>
        <vt:lpstr>Diatitels</vt:lpstr>
      </vt:variant>
      <vt:variant>
        <vt:i4>24</vt:i4>
      </vt:variant>
    </vt:vector>
  </HeadingPairs>
  <TitlesOfParts>
    <vt:vector size="31" baseType="lpstr">
      <vt:lpstr>Arial</vt:lpstr>
      <vt:lpstr>Corbel</vt:lpstr>
      <vt:lpstr>Symbol</vt:lpstr>
      <vt:lpstr>Times New Roman</vt:lpstr>
      <vt:lpstr>Wingdings</vt:lpstr>
      <vt:lpstr>Office Theme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Valrisico test</vt:lpstr>
      <vt:lpstr>Het steunvlak</vt:lpstr>
      <vt:lpstr>Parkinson en vallen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Pauze</vt:lpstr>
      <vt:lpstr>Opstaan van de grond</vt:lpstr>
      <vt:lpstr>Actief leven test</vt:lpstr>
      <vt:lpstr>Actief leven test</vt:lpstr>
      <vt:lpstr>Pilot valpreventie gemeente Woerden</vt:lpstr>
      <vt:lpstr>Valpreventieprogramma’s</vt:lpstr>
      <vt:lpstr>De cursus “in balans” </vt:lpstr>
      <vt:lpstr>FYSIOTHERAPIE</vt:lpstr>
      <vt:lpstr>ERGOTHERAPIE</vt:lpstr>
      <vt:lpstr>Praktische oefening 2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Valpreventie en fysiotherapie</dc:title>
  <dc:creator>Steef Vonk</dc:creator>
  <cp:lastModifiedBy>annemiek Vonk</cp:lastModifiedBy>
  <cp:revision>87</cp:revision>
  <cp:lastPrinted>2017-03-02T07:34:35Z</cp:lastPrinted>
  <dcterms:created xsi:type="dcterms:W3CDTF">2015-09-29T07:22:50Z</dcterms:created>
  <dcterms:modified xsi:type="dcterms:W3CDTF">2019-09-12T19:10:57Z</dcterms:modified>
  <dc:language>nl-NL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On-screen Show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15</vt:i4>
  </property>
</Properties>
</file>