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64" r:id="rId2"/>
    <p:sldId id="265" r:id="rId3"/>
    <p:sldId id="266" r:id="rId4"/>
    <p:sldId id="267" r:id="rId5"/>
    <p:sldId id="273" r:id="rId6"/>
    <p:sldId id="268" r:id="rId7"/>
    <p:sldId id="280" r:id="rId8"/>
    <p:sldId id="270" r:id="rId9"/>
    <p:sldId id="278" r:id="rId10"/>
    <p:sldId id="276" r:id="rId11"/>
    <p:sldId id="274" r:id="rId12"/>
    <p:sldId id="275" r:id="rId13"/>
    <p:sldId id="269" r:id="rId14"/>
    <p:sldId id="277" r:id="rId15"/>
    <p:sldId id="279" r:id="rId16"/>
    <p:sldId id="271" r:id="rId17"/>
    <p:sldId id="272" r:id="rId18"/>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71362" autoAdjust="0"/>
  </p:normalViewPr>
  <p:slideViewPr>
    <p:cSldViewPr>
      <p:cViewPr>
        <p:scale>
          <a:sx n="60" d="100"/>
          <a:sy n="60" d="100"/>
        </p:scale>
        <p:origin x="-3072" y="-13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8C57817-4829-46C8-9229-990CF9B4361E}" type="datetimeFigureOut">
              <a:rPr lang="nl-NL" smtClean="0"/>
              <a:t>06-06-2019</a:t>
            </a:fld>
            <a:endParaRPr lang="nl-NL"/>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445FD4-11FE-40BC-86E5-DA9D6C8C8A1D}" type="slidenum">
              <a:rPr lang="nl-NL" smtClean="0"/>
              <a:t>‹nr.›</a:t>
            </a:fld>
            <a:endParaRPr lang="nl-NL"/>
          </a:p>
        </p:txBody>
      </p:sp>
    </p:spTree>
    <p:extLst>
      <p:ext uri="{BB962C8B-B14F-4D97-AF65-F5344CB8AC3E}">
        <p14:creationId xmlns:p14="http://schemas.microsoft.com/office/powerpoint/2010/main" val="29427283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[meenemen: laptop/beamer, tafelkleed, banner, posters, brochures, flyers, pennen, visitekaartjes]</a:t>
            </a:r>
          </a:p>
          <a:p>
            <a:r>
              <a:rPr lang="nl-NL" dirty="0" smtClean="0"/>
              <a:t>[</a:t>
            </a:r>
            <a:r>
              <a:rPr lang="nl-NL" dirty="0" err="1" smtClean="0"/>
              <a:t>powerpoint</a:t>
            </a:r>
            <a:r>
              <a:rPr lang="nl-NL" dirty="0" smtClean="0"/>
              <a:t> openen, www.woerdenwijzer.nl openen]</a:t>
            </a:r>
          </a:p>
          <a:p>
            <a:r>
              <a:rPr lang="nl-NL" dirty="0" smtClean="0"/>
              <a:t>Mijn naam is  [….], ik ben [functie] en ik zal u vandaag wat meer vertellen over </a:t>
            </a:r>
            <a:r>
              <a:rPr lang="nl-NL" dirty="0" err="1" smtClean="0"/>
              <a:t>WoerdenWijzer</a:t>
            </a:r>
            <a:r>
              <a:rPr lang="nl-NL" dirty="0" smtClean="0"/>
              <a:t>. Wat is </a:t>
            </a:r>
            <a:r>
              <a:rPr lang="nl-NL" dirty="0" err="1" smtClean="0"/>
              <a:t>WoerdenWijzer</a:t>
            </a:r>
            <a:r>
              <a:rPr lang="nl-NL" dirty="0" smtClean="0"/>
              <a:t>? Waarvoor kunt u bij ons terecht? Wat is onze werkwijze</a:t>
            </a:r>
            <a:r>
              <a:rPr lang="nl-NL" baseline="0" dirty="0" smtClean="0"/>
              <a:t>?</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1</a:t>
            </a:fld>
            <a:endParaRPr lang="nl-NL"/>
          </a:p>
        </p:txBody>
      </p:sp>
    </p:spTree>
    <p:extLst>
      <p:ext uri="{BB962C8B-B14F-4D97-AF65-F5344CB8AC3E}">
        <p14:creationId xmlns:p14="http://schemas.microsoft.com/office/powerpoint/2010/main" val="19774438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err="1" smtClean="0"/>
              <a:t>WoerdenWijzer</a:t>
            </a:r>
            <a:r>
              <a:rPr lang="nl-NL" dirty="0" smtClean="0"/>
              <a:t> is de wegwijzer naar ondersteuning bij zorg, gezin, werk en inkomen. Het is</a:t>
            </a:r>
            <a:r>
              <a:rPr lang="nl-NL" baseline="0" dirty="0" smtClean="0"/>
              <a:t> onderdeel van de gemeente Woerden.</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2</a:t>
            </a:fld>
            <a:endParaRPr lang="nl-NL"/>
          </a:p>
        </p:txBody>
      </p:sp>
    </p:spTree>
    <p:extLst>
      <p:ext uri="{BB962C8B-B14F-4D97-AF65-F5344CB8AC3E}">
        <p14:creationId xmlns:p14="http://schemas.microsoft.com/office/powerpoint/2010/main" val="361337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Er is een website, telefonische toegang</a:t>
            </a:r>
            <a:r>
              <a:rPr lang="nl-NL" baseline="0" dirty="0" smtClean="0"/>
              <a:t> en een team van consulenten.</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3</a:t>
            </a:fld>
            <a:endParaRPr lang="nl-NL"/>
          </a:p>
        </p:txBody>
      </p:sp>
    </p:spTree>
    <p:extLst>
      <p:ext uri="{BB962C8B-B14F-4D97-AF65-F5344CB8AC3E}">
        <p14:creationId xmlns:p14="http://schemas.microsoft.com/office/powerpoint/2010/main" val="39508001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Heeft u moeite om uw huis op orde te houden? Merkt u dat uw kind niet goed meekomt op school? Voelt u zich eenzaam? Lukt het niet om werk te vinden? Voor al deze vragen kunt u terecht bij</a:t>
            </a:r>
            <a:r>
              <a:rPr lang="nl-NL" baseline="0" dirty="0" smtClean="0"/>
              <a:t> </a:t>
            </a:r>
            <a:r>
              <a:rPr lang="nl-NL" baseline="0" dirty="0" err="1" smtClean="0"/>
              <a:t>WoerdenWijzer</a:t>
            </a:r>
            <a:r>
              <a:rPr lang="nl-NL" baseline="0" dirty="0" smtClean="0"/>
              <a:t>.</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4</a:t>
            </a:fld>
            <a:endParaRPr lang="nl-NL"/>
          </a:p>
        </p:txBody>
      </p:sp>
    </p:spTree>
    <p:extLst>
      <p:ext uri="{BB962C8B-B14F-4D97-AF65-F5344CB8AC3E}">
        <p14:creationId xmlns:p14="http://schemas.microsoft.com/office/powerpoint/2010/main" val="10754467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Heeft u moeite om uw huis op orde te houden? Merkt u dat uw kind niet goed meekomt op school? Voelt u zich eenzaam? Lukt het niet om werk te vinden? Voor al deze vragen kunt u terecht bij</a:t>
            </a:r>
            <a:r>
              <a:rPr lang="nl-NL" baseline="0" dirty="0" smtClean="0"/>
              <a:t> </a:t>
            </a:r>
            <a:r>
              <a:rPr lang="nl-NL" baseline="0" dirty="0" err="1" smtClean="0"/>
              <a:t>WoerdenWijzer</a:t>
            </a:r>
            <a:r>
              <a:rPr lang="nl-NL" baseline="0" dirty="0" smtClean="0"/>
              <a:t>.</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5</a:t>
            </a:fld>
            <a:endParaRPr lang="nl-NL"/>
          </a:p>
        </p:txBody>
      </p:sp>
    </p:spTree>
    <p:extLst>
      <p:ext uri="{BB962C8B-B14F-4D97-AF65-F5344CB8AC3E}">
        <p14:creationId xmlns:p14="http://schemas.microsoft.com/office/powerpoint/2010/main" val="1075446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b="0" i="0" u="none" strike="noStrike" kern="1200" baseline="0" dirty="0" smtClean="0">
                <a:solidFill>
                  <a:schemeClr val="tx1"/>
                </a:solidFill>
                <a:latin typeface="+mn-lt"/>
                <a:ea typeface="+mn-ea"/>
                <a:cs typeface="+mn-cs"/>
              </a:rPr>
              <a:t>Klik op afbeelding, naar https://www.woerdenwijzer.nl/alle-themas/woerdenwijzer/hoe-werkt-woerdenwijzer</a:t>
            </a:r>
          </a:p>
          <a:p>
            <a:r>
              <a:rPr lang="nl-NL" sz="1200" b="0" i="0" u="none" strike="noStrike" kern="1200" baseline="0" dirty="0" smtClean="0">
                <a:solidFill>
                  <a:schemeClr val="tx1"/>
                </a:solidFill>
                <a:latin typeface="+mn-lt"/>
                <a:ea typeface="+mn-ea"/>
                <a:cs typeface="+mn-cs"/>
              </a:rPr>
              <a:t>Onze aanpak hangt af van uw vragen en uw persoonlijke situatie. Veel antwoorden vindt u op onze website. Misschien kunt u zo uw vraag oplossen met een familielid, vriend of vrijwilliger. U kunt ook een ondersteuningsplan invullen. Als u de vragen in het ondersteuningsplan beantwoordt, wordt uw hulpvraag duidelijker. Blijkt daaruit dat er speciale hulp nodig is? Dan brengt </a:t>
            </a:r>
            <a:r>
              <a:rPr lang="nl-NL" sz="1200" b="0" i="0" u="none" strike="noStrike" kern="1200" baseline="0" dirty="0" err="1" smtClean="0">
                <a:solidFill>
                  <a:schemeClr val="tx1"/>
                </a:solidFill>
                <a:latin typeface="+mn-lt"/>
                <a:ea typeface="+mn-ea"/>
                <a:cs typeface="+mn-cs"/>
              </a:rPr>
              <a:t>WoerdenWijzer</a:t>
            </a:r>
            <a:r>
              <a:rPr lang="nl-NL" sz="1200" b="0" i="0" u="none" strike="noStrike" kern="1200" baseline="0" dirty="0" smtClean="0">
                <a:solidFill>
                  <a:schemeClr val="tx1"/>
                </a:solidFill>
                <a:latin typeface="+mn-lt"/>
                <a:ea typeface="+mn-ea"/>
                <a:cs typeface="+mn-cs"/>
              </a:rPr>
              <a:t> u in contact met de juiste mensen. U kunt ons ook bellen of een persoonlijk gesprek aanvragen. Nadat </a:t>
            </a:r>
            <a:r>
              <a:rPr lang="nl-NL" sz="1200" b="0" i="0" u="none" strike="noStrike" kern="1200" baseline="0" dirty="0" err="1" smtClean="0">
                <a:solidFill>
                  <a:schemeClr val="tx1"/>
                </a:solidFill>
                <a:latin typeface="+mn-lt"/>
                <a:ea typeface="+mn-ea"/>
                <a:cs typeface="+mn-cs"/>
              </a:rPr>
              <a:t>WoerdenWijzer</a:t>
            </a:r>
            <a:r>
              <a:rPr lang="nl-NL" sz="1200" b="0" i="0" u="none" strike="noStrike" kern="1200" baseline="0" dirty="0" smtClean="0">
                <a:solidFill>
                  <a:schemeClr val="tx1"/>
                </a:solidFill>
                <a:latin typeface="+mn-lt"/>
                <a:ea typeface="+mn-ea"/>
                <a:cs typeface="+mn-cs"/>
              </a:rPr>
              <a:t> uw ondersteuningsplan heeft ontvangen, neemt een consulent contact met u op. Samen met de consulent bespreekt u welke ondersteuning u nodig heeft. Dit gesprek is meestal bij u thuis.</a:t>
            </a:r>
          </a:p>
          <a:p>
            <a:r>
              <a:rPr lang="nl-NL" sz="1200" b="0" i="0" u="none" strike="noStrike" kern="1200" baseline="0" dirty="0" smtClean="0">
                <a:solidFill>
                  <a:schemeClr val="tx1"/>
                </a:solidFill>
                <a:latin typeface="+mn-lt"/>
                <a:ea typeface="+mn-ea"/>
                <a:cs typeface="+mn-cs"/>
              </a:rPr>
              <a:t>Soms kan uw vraag worden opgepakt door een organisatie die u gratis kan ondersteunen. Bijvoorbeeld met maatschappelijk werk, een maaltijdvoorziening of een vrijwilliger die u komt helpen. Voor sommige andere ondersteuning heeft u een besluit van de gemeente nodig. Bijvoorbeeld bij woningaanpassingen en jeugdzorg. U kunt ondersteuning krijgen van aanbieders waarmee de gemeente een contract heeft afgesloten. Of u kunt zelf zorg inkopen met een persoonsgebonden budget (PGB). Als uw ondersteuningsplan goedgekeurd is, wordt de ondersteuning in gang gezet.</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6</a:t>
            </a:fld>
            <a:endParaRPr lang="nl-NL"/>
          </a:p>
        </p:txBody>
      </p:sp>
    </p:spTree>
    <p:extLst>
      <p:ext uri="{BB962C8B-B14F-4D97-AF65-F5344CB8AC3E}">
        <p14:creationId xmlns:p14="http://schemas.microsoft.com/office/powerpoint/2010/main" val="28028670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b="0" i="0" u="none" strike="noStrike" kern="1200" baseline="0" dirty="0" smtClean="0">
                <a:solidFill>
                  <a:schemeClr val="tx1"/>
                </a:solidFill>
                <a:latin typeface="+mn-lt"/>
                <a:ea typeface="+mn-ea"/>
                <a:cs typeface="+mn-cs"/>
              </a:rPr>
              <a:t>Klik op afbeelding, naar https://www.woerdenwijzer.nl/alle-themas/woerdenwijzer/hoe-werkt-woerdenwijzer</a:t>
            </a:r>
          </a:p>
          <a:p>
            <a:r>
              <a:rPr lang="nl-NL" sz="1200" b="0" i="0" u="none" strike="noStrike" kern="1200" baseline="0" dirty="0" smtClean="0">
                <a:solidFill>
                  <a:schemeClr val="tx1"/>
                </a:solidFill>
                <a:latin typeface="+mn-lt"/>
                <a:ea typeface="+mn-ea"/>
                <a:cs typeface="+mn-cs"/>
              </a:rPr>
              <a:t>Onze aanpak hangt af van uw vragen en uw persoonlijke situatie. Veel antwoorden vindt u op onze website. Misschien kunt u zo uw vraag oplossen met een familielid, vriend of vrijwilliger. U kunt ook een ondersteuningsplan invullen. Als u de vragen in het ondersteuningsplan beantwoordt, wordt uw hulpvraag duidelijker. Blijkt daaruit dat er speciale hulp nodig is? Dan brengt </a:t>
            </a:r>
            <a:r>
              <a:rPr lang="nl-NL" sz="1200" b="0" i="0" u="none" strike="noStrike" kern="1200" baseline="0" dirty="0" err="1" smtClean="0">
                <a:solidFill>
                  <a:schemeClr val="tx1"/>
                </a:solidFill>
                <a:latin typeface="+mn-lt"/>
                <a:ea typeface="+mn-ea"/>
                <a:cs typeface="+mn-cs"/>
              </a:rPr>
              <a:t>WoerdenWijzer</a:t>
            </a:r>
            <a:r>
              <a:rPr lang="nl-NL" sz="1200" b="0" i="0" u="none" strike="noStrike" kern="1200" baseline="0" dirty="0" smtClean="0">
                <a:solidFill>
                  <a:schemeClr val="tx1"/>
                </a:solidFill>
                <a:latin typeface="+mn-lt"/>
                <a:ea typeface="+mn-ea"/>
                <a:cs typeface="+mn-cs"/>
              </a:rPr>
              <a:t> u in contact met de juiste mensen. U kunt ons ook bellen of een persoonlijk gesprek aanvragen. Nadat </a:t>
            </a:r>
            <a:r>
              <a:rPr lang="nl-NL" sz="1200" b="0" i="0" u="none" strike="noStrike" kern="1200" baseline="0" dirty="0" err="1" smtClean="0">
                <a:solidFill>
                  <a:schemeClr val="tx1"/>
                </a:solidFill>
                <a:latin typeface="+mn-lt"/>
                <a:ea typeface="+mn-ea"/>
                <a:cs typeface="+mn-cs"/>
              </a:rPr>
              <a:t>WoerdenWijzer</a:t>
            </a:r>
            <a:r>
              <a:rPr lang="nl-NL" sz="1200" b="0" i="0" u="none" strike="noStrike" kern="1200" baseline="0" dirty="0" smtClean="0">
                <a:solidFill>
                  <a:schemeClr val="tx1"/>
                </a:solidFill>
                <a:latin typeface="+mn-lt"/>
                <a:ea typeface="+mn-ea"/>
                <a:cs typeface="+mn-cs"/>
              </a:rPr>
              <a:t> uw ondersteuningsplan heeft ontvangen, neemt een consulent contact met u op. Samen met de consulent bespreekt u welke ondersteuning u nodig heeft. Dit gesprek is meestal bij u thuis.</a:t>
            </a:r>
          </a:p>
          <a:p>
            <a:r>
              <a:rPr lang="nl-NL" sz="1200" b="0" i="0" u="none" strike="noStrike" kern="1200" baseline="0" dirty="0" smtClean="0">
                <a:solidFill>
                  <a:schemeClr val="tx1"/>
                </a:solidFill>
                <a:latin typeface="+mn-lt"/>
                <a:ea typeface="+mn-ea"/>
                <a:cs typeface="+mn-cs"/>
              </a:rPr>
              <a:t>Soms kan uw vraag worden opgepakt door een organisatie die u gratis kan ondersteunen. Bijvoorbeeld met maatschappelijk werk, een maaltijdvoorziening of een vrijwilliger die u komt helpen. Voor sommige andere ondersteuning heeft u een besluit van de gemeente nodig. Bijvoorbeeld bij woningaanpassingen en jeugdzorg. U kunt ondersteuning krijgen van aanbieders waarmee de gemeente een contract heeft afgesloten. Of u kunt zelf zorg inkopen met een persoonsgebonden budget (PGB). Als uw ondersteuningsplan goedgekeurd is, wordt de ondersteuning in gang gezet.</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7</a:t>
            </a:fld>
            <a:endParaRPr lang="nl-NL"/>
          </a:p>
        </p:txBody>
      </p:sp>
    </p:spTree>
    <p:extLst>
      <p:ext uri="{BB962C8B-B14F-4D97-AF65-F5344CB8AC3E}">
        <p14:creationId xmlns:p14="http://schemas.microsoft.com/office/powerpoint/2010/main" val="28028670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In de gemeente zijn er heel veel organisaties die u kunnen helpen met uw vraag. Veel van deze organisaties kunt u zelf benaderen.</a:t>
            </a:r>
            <a:r>
              <a:rPr lang="nl-NL" baseline="0" dirty="0" smtClean="0"/>
              <a:t> Zo kunt u terecht bij </a:t>
            </a:r>
            <a:r>
              <a:rPr lang="nl-NL" baseline="0" dirty="0" err="1" smtClean="0"/>
              <a:t>Kwadraad</a:t>
            </a:r>
            <a:r>
              <a:rPr lang="nl-NL" baseline="0" dirty="0" smtClean="0"/>
              <a:t> voor maatschappelijk werk, bij Welzijn Woerden voor welzijnswerk, activiteiten en ondersteuning bij mantelzorg en bij Ferm Werk voor het zoeken naar werk en aanvragen van een uitkering. Op onze website vindt u alle informatie. Klik op homepage op ‘alles zoeken in de buurt’.</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8</a:t>
            </a:fld>
            <a:endParaRPr lang="nl-NL"/>
          </a:p>
        </p:txBody>
      </p:sp>
    </p:spTree>
    <p:extLst>
      <p:ext uri="{BB962C8B-B14F-4D97-AF65-F5344CB8AC3E}">
        <p14:creationId xmlns:p14="http://schemas.microsoft.com/office/powerpoint/2010/main" val="10754467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Uw gegevens worden alleen vastgelegd als dit nodig is om passende ondersteuning mogelijk te maken. Dit doen wij altijd in overleg met u. Alleen medewerkers die betrokken zijn bij uw ondersteuning</a:t>
            </a:r>
            <a:r>
              <a:rPr lang="nl-NL" baseline="0" dirty="0" smtClean="0"/>
              <a:t> kijken in uw dossier. Uw zorgaanbieder krijgt alleen de gegevens die voor uw ondersteuning van belang zijn.</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9</a:t>
            </a:fld>
            <a:endParaRPr lang="nl-NL"/>
          </a:p>
        </p:txBody>
      </p:sp>
    </p:spTree>
    <p:extLst>
      <p:ext uri="{BB962C8B-B14F-4D97-AF65-F5344CB8AC3E}">
        <p14:creationId xmlns:p14="http://schemas.microsoft.com/office/powerpoint/2010/main" val="32648845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In de gemeente zijn er heel veel organisaties die u kunnen helpen met uw vraag. Veel van deze organisaties kunt u zelf benaderen.</a:t>
            </a:r>
            <a:r>
              <a:rPr lang="nl-NL" baseline="0" dirty="0" smtClean="0"/>
              <a:t> Zo kunt u terecht bij </a:t>
            </a:r>
            <a:r>
              <a:rPr lang="nl-NL" baseline="0" dirty="0" err="1" smtClean="0"/>
              <a:t>Kwadraad</a:t>
            </a:r>
            <a:r>
              <a:rPr lang="nl-NL" baseline="0" dirty="0" smtClean="0"/>
              <a:t> voor maatschappelijk werk, bij Welzijn Woerden voor welzijnswerk, activiteiten en ondersteuning bij mantelzorg en bij Ferm Werk voor het zoeken naar werk en aanvragen van een uitkering. Op onze website vindt u alle informatie. Klik op homepage op ‘alles zoeken in de buurt’.</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10</a:t>
            </a:fld>
            <a:endParaRPr lang="nl-NL"/>
          </a:p>
        </p:txBody>
      </p:sp>
    </p:spTree>
    <p:extLst>
      <p:ext uri="{BB962C8B-B14F-4D97-AF65-F5344CB8AC3E}">
        <p14:creationId xmlns:p14="http://schemas.microsoft.com/office/powerpoint/2010/main" val="10754467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In de gemeente zijn er heel veel organisaties die u kunnen helpen met uw vraag. Veel van deze organisaties kunt u zelf benaderen.</a:t>
            </a:r>
            <a:r>
              <a:rPr lang="nl-NL" baseline="0" dirty="0" smtClean="0"/>
              <a:t> Zo kunt u terecht bij </a:t>
            </a:r>
            <a:r>
              <a:rPr lang="nl-NL" baseline="0" dirty="0" err="1" smtClean="0"/>
              <a:t>Kwadraad</a:t>
            </a:r>
            <a:r>
              <a:rPr lang="nl-NL" baseline="0" dirty="0" smtClean="0"/>
              <a:t> voor maatschappelijk werk, bij Welzijn Woerden voor welzijnswerk, activiteiten en ondersteuning bij mantelzorg en bij Ferm Werk voor het zoeken naar werk en aanvragen van een uitkering. Op onze website vindt u alle informatie. Klik op homepage op ‘alles zoeken in de buurt’.</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11</a:t>
            </a:fld>
            <a:endParaRPr lang="nl-NL"/>
          </a:p>
        </p:txBody>
      </p:sp>
    </p:spTree>
    <p:extLst>
      <p:ext uri="{BB962C8B-B14F-4D97-AF65-F5344CB8AC3E}">
        <p14:creationId xmlns:p14="http://schemas.microsoft.com/office/powerpoint/2010/main" val="10754467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In de gemeente zijn er heel veel organisaties die u kunnen helpen met uw vraag. Veel van deze organisaties kunt u zelf benaderen.</a:t>
            </a:r>
            <a:r>
              <a:rPr lang="nl-NL" baseline="0" dirty="0" smtClean="0"/>
              <a:t> Zo kunt u terecht bij </a:t>
            </a:r>
            <a:r>
              <a:rPr lang="nl-NL" baseline="0" dirty="0" err="1" smtClean="0"/>
              <a:t>Kwadraad</a:t>
            </a:r>
            <a:r>
              <a:rPr lang="nl-NL" baseline="0" dirty="0" smtClean="0"/>
              <a:t> voor maatschappelijk werk, bij Welzijn Woerden voor welzijnswerk, activiteiten en ondersteuning bij mantelzorg en bij Ferm Werk voor het zoeken naar werk en aanvragen van een uitkering. Op onze website vindt u alle informatie. Klik op homepage op ‘alles zoeken in de buurt’.</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12</a:t>
            </a:fld>
            <a:endParaRPr lang="nl-NL"/>
          </a:p>
        </p:txBody>
      </p:sp>
    </p:spTree>
    <p:extLst>
      <p:ext uri="{BB962C8B-B14F-4D97-AF65-F5344CB8AC3E}">
        <p14:creationId xmlns:p14="http://schemas.microsoft.com/office/powerpoint/2010/main" val="10754467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Uw gegevens worden alleen vastgelegd als dit nodig is om passende ondersteuning mogelijk te maken. Dit doen wij altijd in overleg met u. Alleen medewerkers die betrokken zijn bij uw ondersteuning</a:t>
            </a:r>
            <a:r>
              <a:rPr lang="nl-NL" baseline="0" dirty="0" smtClean="0"/>
              <a:t> kijken in uw dossier. Uw zorgaanbieder krijgt alleen de gegevens die voor uw ondersteuning van belang zijn.</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13</a:t>
            </a:fld>
            <a:endParaRPr lang="nl-NL"/>
          </a:p>
        </p:txBody>
      </p:sp>
    </p:spTree>
    <p:extLst>
      <p:ext uri="{BB962C8B-B14F-4D97-AF65-F5344CB8AC3E}">
        <p14:creationId xmlns:p14="http://schemas.microsoft.com/office/powerpoint/2010/main" val="32648845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In de gemeente zijn er heel veel organisaties die u kunnen helpen met uw vraag. Veel van deze organisaties kunt u zelf benaderen.</a:t>
            </a:r>
            <a:r>
              <a:rPr lang="nl-NL" baseline="0" dirty="0" smtClean="0"/>
              <a:t> Zo kunt u terecht bij </a:t>
            </a:r>
            <a:r>
              <a:rPr lang="nl-NL" baseline="0" dirty="0" err="1" smtClean="0"/>
              <a:t>Kwadraad</a:t>
            </a:r>
            <a:r>
              <a:rPr lang="nl-NL" baseline="0" dirty="0" smtClean="0"/>
              <a:t> voor maatschappelijk werk, bij Welzijn Woerden voor welzijnswerk, activiteiten en ondersteuning bij mantelzorg en bij Ferm Werk voor het zoeken naar werk en aanvragen van een uitkering. Op onze website vindt u alle informatie. Klik op homepage op ‘alles zoeken in de buurt’.</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14</a:t>
            </a:fld>
            <a:endParaRPr lang="nl-NL"/>
          </a:p>
        </p:txBody>
      </p:sp>
    </p:spTree>
    <p:extLst>
      <p:ext uri="{BB962C8B-B14F-4D97-AF65-F5344CB8AC3E}">
        <p14:creationId xmlns:p14="http://schemas.microsoft.com/office/powerpoint/2010/main" val="10754467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In de gemeente zijn er heel veel organisaties die u kunnen helpen met uw vraag. Veel van deze organisaties kunt u zelf benaderen.</a:t>
            </a:r>
            <a:r>
              <a:rPr lang="nl-NL" baseline="0" dirty="0" smtClean="0"/>
              <a:t> Zo kunt u terecht bij </a:t>
            </a:r>
            <a:r>
              <a:rPr lang="nl-NL" baseline="0" dirty="0" err="1" smtClean="0"/>
              <a:t>Kwadraad</a:t>
            </a:r>
            <a:r>
              <a:rPr lang="nl-NL" baseline="0" dirty="0" smtClean="0"/>
              <a:t> voor maatschappelijk werk, bij Welzijn Woerden voor welzijnswerk, activiteiten en ondersteuning bij mantelzorg en bij Ferm Werk voor het zoeken naar werk en aanvragen van een uitkering. Op onze website vindt u alle informatie. Klik op homepage op ‘alles zoeken in de buurt’.</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15</a:t>
            </a:fld>
            <a:endParaRPr lang="nl-NL"/>
          </a:p>
        </p:txBody>
      </p:sp>
    </p:spTree>
    <p:extLst>
      <p:ext uri="{BB962C8B-B14F-4D97-AF65-F5344CB8AC3E}">
        <p14:creationId xmlns:p14="http://schemas.microsoft.com/office/powerpoint/2010/main" val="10754467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dirty="0" smtClean="0"/>
              <a:t>Hoe werkt het nu in de praktijk? </a:t>
            </a:r>
          </a:p>
          <a:p>
            <a:r>
              <a:rPr lang="nl-NL" dirty="0" smtClean="0"/>
              <a:t>Klik naar de homepage, www.woerdenwijzer.nl </a:t>
            </a:r>
          </a:p>
          <a:p>
            <a:r>
              <a:rPr lang="nl-NL" dirty="0" smtClean="0"/>
              <a:t>Licht</a:t>
            </a:r>
            <a:r>
              <a:rPr lang="nl-NL" baseline="0" dirty="0" smtClean="0"/>
              <a:t> één van de verhalen toe (naar keuze van de toehoorders) en laat zien deze persoon op de website antwoord heeft kunnen vinden. </a:t>
            </a:r>
          </a:p>
          <a:p>
            <a:r>
              <a:rPr lang="nl-NL" baseline="0" dirty="0" smtClean="0"/>
              <a:t>Vraag of iemand nog een andere hulpvraag belicht wil zien. En laat zien hoe de website hierbij kan helpen.</a:t>
            </a:r>
            <a:endParaRPr lang="nl-NL" dirty="0" smtClean="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16</a:t>
            </a:fld>
            <a:endParaRPr lang="nl-NL"/>
          </a:p>
        </p:txBody>
      </p:sp>
    </p:spTree>
    <p:extLst>
      <p:ext uri="{BB962C8B-B14F-4D97-AF65-F5344CB8AC3E}">
        <p14:creationId xmlns:p14="http://schemas.microsoft.com/office/powerpoint/2010/main" val="26830355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smtClean="0"/>
              <a:t>Bedankt voor uw interesse en aandacht. Zijn er vragen?</a:t>
            </a:r>
          </a:p>
          <a:p>
            <a:r>
              <a:rPr lang="nl-NL" dirty="0" smtClean="0"/>
              <a:t>[brochures</a:t>
            </a:r>
            <a:r>
              <a:rPr lang="nl-NL" baseline="0" dirty="0" smtClean="0"/>
              <a:t> en flyers en </a:t>
            </a:r>
            <a:r>
              <a:rPr lang="nl-NL" baseline="0" dirty="0" err="1" smtClean="0"/>
              <a:t>evt</a:t>
            </a:r>
            <a:r>
              <a:rPr lang="nl-NL" baseline="0" dirty="0" smtClean="0"/>
              <a:t> visitekaartjes uitdelen]</a:t>
            </a:r>
            <a:endParaRPr lang="nl-NL" dirty="0"/>
          </a:p>
        </p:txBody>
      </p:sp>
      <p:sp>
        <p:nvSpPr>
          <p:cNvPr id="4" name="Tijdelijke aanduiding voor dianummer 3"/>
          <p:cNvSpPr>
            <a:spLocks noGrp="1"/>
          </p:cNvSpPr>
          <p:nvPr>
            <p:ph type="sldNum" sz="quarter" idx="10"/>
          </p:nvPr>
        </p:nvSpPr>
        <p:spPr/>
        <p:txBody>
          <a:bodyPr/>
          <a:lstStyle/>
          <a:p>
            <a:fld id="{55445FD4-11FE-40BC-86E5-DA9D6C8C8A1D}" type="slidenum">
              <a:rPr lang="nl-NL" smtClean="0"/>
              <a:t>17</a:t>
            </a:fld>
            <a:endParaRPr lang="nl-NL"/>
          </a:p>
        </p:txBody>
      </p:sp>
    </p:spTree>
    <p:extLst>
      <p:ext uri="{BB962C8B-B14F-4D97-AF65-F5344CB8AC3E}">
        <p14:creationId xmlns:p14="http://schemas.microsoft.com/office/powerpoint/2010/main" val="40598241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NL"/>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NL"/>
          </a:p>
        </p:txBody>
      </p:sp>
      <p:sp>
        <p:nvSpPr>
          <p:cNvPr id="4" name="Tijdelijke aanduiding voor datum 3"/>
          <p:cNvSpPr>
            <a:spLocks noGrp="1"/>
          </p:cNvSpPr>
          <p:nvPr>
            <p:ph type="dt" sz="half" idx="10"/>
          </p:nvPr>
        </p:nvSpPr>
        <p:spPr/>
        <p:txBody>
          <a:bodyPr/>
          <a:lstStyle/>
          <a:p>
            <a:fld id="{AFAF66B5-42BA-4F4F-BD62-258FAB470B78}" type="datetimeFigureOut">
              <a:rPr lang="nl-NL" smtClean="0"/>
              <a:t>06-06-2019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FD06BF2C-E96C-4C41-841E-6E97976FF9E7}" type="slidenum">
              <a:rPr lang="nl-NL" smtClean="0"/>
              <a:t>‹nr.›</a:t>
            </a:fld>
            <a:endParaRPr lang="nl-NL"/>
          </a:p>
        </p:txBody>
      </p:sp>
    </p:spTree>
    <p:extLst>
      <p:ext uri="{BB962C8B-B14F-4D97-AF65-F5344CB8AC3E}">
        <p14:creationId xmlns:p14="http://schemas.microsoft.com/office/powerpoint/2010/main" val="1974383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AFAF66B5-42BA-4F4F-BD62-258FAB470B78}" type="datetimeFigureOut">
              <a:rPr lang="nl-NL" smtClean="0"/>
              <a:t>06-06-2019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FD06BF2C-E96C-4C41-841E-6E97976FF9E7}" type="slidenum">
              <a:rPr lang="nl-NL" smtClean="0"/>
              <a:t>‹nr.›</a:t>
            </a:fld>
            <a:endParaRPr lang="nl-NL"/>
          </a:p>
        </p:txBody>
      </p:sp>
    </p:spTree>
    <p:extLst>
      <p:ext uri="{BB962C8B-B14F-4D97-AF65-F5344CB8AC3E}">
        <p14:creationId xmlns:p14="http://schemas.microsoft.com/office/powerpoint/2010/main" val="10576092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AFAF66B5-42BA-4F4F-BD62-258FAB470B78}" type="datetimeFigureOut">
              <a:rPr lang="nl-NL" smtClean="0"/>
              <a:t>06-06-2019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FD06BF2C-E96C-4C41-841E-6E97976FF9E7}" type="slidenum">
              <a:rPr lang="nl-NL" smtClean="0"/>
              <a:t>‹nr.›</a:t>
            </a:fld>
            <a:endParaRPr lang="nl-NL"/>
          </a:p>
        </p:txBody>
      </p:sp>
    </p:spTree>
    <p:extLst>
      <p:ext uri="{BB962C8B-B14F-4D97-AF65-F5344CB8AC3E}">
        <p14:creationId xmlns:p14="http://schemas.microsoft.com/office/powerpoint/2010/main" val="3430078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AFAF66B5-42BA-4F4F-BD62-258FAB470B78}" type="datetimeFigureOut">
              <a:rPr lang="nl-NL" smtClean="0"/>
              <a:t>06-06-2019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FD06BF2C-E96C-4C41-841E-6E97976FF9E7}" type="slidenum">
              <a:rPr lang="nl-NL" smtClean="0"/>
              <a:t>‹nr.›</a:t>
            </a:fld>
            <a:endParaRPr lang="nl-NL"/>
          </a:p>
        </p:txBody>
      </p:sp>
    </p:spTree>
    <p:extLst>
      <p:ext uri="{BB962C8B-B14F-4D97-AF65-F5344CB8AC3E}">
        <p14:creationId xmlns:p14="http://schemas.microsoft.com/office/powerpoint/2010/main" val="3555538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AFAF66B5-42BA-4F4F-BD62-258FAB470B78}" type="datetimeFigureOut">
              <a:rPr lang="nl-NL" smtClean="0"/>
              <a:t>06-06-2019</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FD06BF2C-E96C-4C41-841E-6E97976FF9E7}" type="slidenum">
              <a:rPr lang="nl-NL" smtClean="0"/>
              <a:t>‹nr.›</a:t>
            </a:fld>
            <a:endParaRPr lang="nl-NL"/>
          </a:p>
        </p:txBody>
      </p:sp>
    </p:spTree>
    <p:extLst>
      <p:ext uri="{BB962C8B-B14F-4D97-AF65-F5344CB8AC3E}">
        <p14:creationId xmlns:p14="http://schemas.microsoft.com/office/powerpoint/2010/main" val="2804986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AFAF66B5-42BA-4F4F-BD62-258FAB470B78}" type="datetimeFigureOut">
              <a:rPr lang="nl-NL" smtClean="0"/>
              <a:t>06-06-2019</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FD06BF2C-E96C-4C41-841E-6E97976FF9E7}" type="slidenum">
              <a:rPr lang="nl-NL" smtClean="0"/>
              <a:t>‹nr.›</a:t>
            </a:fld>
            <a:endParaRPr lang="nl-NL"/>
          </a:p>
        </p:txBody>
      </p:sp>
    </p:spTree>
    <p:extLst>
      <p:ext uri="{BB962C8B-B14F-4D97-AF65-F5344CB8AC3E}">
        <p14:creationId xmlns:p14="http://schemas.microsoft.com/office/powerpoint/2010/main" val="1031462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AFAF66B5-42BA-4F4F-BD62-258FAB470B78}" type="datetimeFigureOut">
              <a:rPr lang="nl-NL" smtClean="0"/>
              <a:t>06-06-2019</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FD06BF2C-E96C-4C41-841E-6E97976FF9E7}" type="slidenum">
              <a:rPr lang="nl-NL" smtClean="0"/>
              <a:t>‹nr.›</a:t>
            </a:fld>
            <a:endParaRPr lang="nl-NL"/>
          </a:p>
        </p:txBody>
      </p:sp>
    </p:spTree>
    <p:extLst>
      <p:ext uri="{BB962C8B-B14F-4D97-AF65-F5344CB8AC3E}">
        <p14:creationId xmlns:p14="http://schemas.microsoft.com/office/powerpoint/2010/main" val="2977864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AFAF66B5-42BA-4F4F-BD62-258FAB470B78}" type="datetimeFigureOut">
              <a:rPr lang="nl-NL" smtClean="0"/>
              <a:t>06-06-2019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FD06BF2C-E96C-4C41-841E-6E97976FF9E7}" type="slidenum">
              <a:rPr lang="nl-NL" smtClean="0"/>
              <a:t>‹nr.›</a:t>
            </a:fld>
            <a:endParaRPr lang="nl-NL"/>
          </a:p>
        </p:txBody>
      </p:sp>
    </p:spTree>
    <p:extLst>
      <p:ext uri="{BB962C8B-B14F-4D97-AF65-F5344CB8AC3E}">
        <p14:creationId xmlns:p14="http://schemas.microsoft.com/office/powerpoint/2010/main" val="1205434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AFAF66B5-42BA-4F4F-BD62-258FAB470B78}" type="datetimeFigureOut">
              <a:rPr lang="nl-NL" smtClean="0"/>
              <a:t>06-06-2019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FD06BF2C-E96C-4C41-841E-6E97976FF9E7}" type="slidenum">
              <a:rPr lang="nl-NL" smtClean="0"/>
              <a:t>‹nr.›</a:t>
            </a:fld>
            <a:endParaRPr lang="nl-NL"/>
          </a:p>
        </p:txBody>
      </p:sp>
    </p:spTree>
    <p:extLst>
      <p:ext uri="{BB962C8B-B14F-4D97-AF65-F5344CB8AC3E}">
        <p14:creationId xmlns:p14="http://schemas.microsoft.com/office/powerpoint/2010/main" val="23186753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AFAF66B5-42BA-4F4F-BD62-258FAB470B78}" type="datetimeFigureOut">
              <a:rPr lang="nl-NL" smtClean="0"/>
              <a:t>06-06-2019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FD06BF2C-E96C-4C41-841E-6E97976FF9E7}" type="slidenum">
              <a:rPr lang="nl-NL" smtClean="0"/>
              <a:t>‹nr.›</a:t>
            </a:fld>
            <a:endParaRPr lang="nl-NL"/>
          </a:p>
        </p:txBody>
      </p:sp>
    </p:spTree>
    <p:extLst>
      <p:ext uri="{BB962C8B-B14F-4D97-AF65-F5344CB8AC3E}">
        <p14:creationId xmlns:p14="http://schemas.microsoft.com/office/powerpoint/2010/main" val="431127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AFAF66B5-42BA-4F4F-BD62-258FAB470B78}" type="datetimeFigureOut">
              <a:rPr lang="nl-NL" smtClean="0"/>
              <a:t>06-06-2019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FD06BF2C-E96C-4C41-841E-6E97976FF9E7}" type="slidenum">
              <a:rPr lang="nl-NL" smtClean="0"/>
              <a:t>‹nr.›</a:t>
            </a:fld>
            <a:endParaRPr lang="nl-NL"/>
          </a:p>
        </p:txBody>
      </p:sp>
    </p:spTree>
    <p:extLst>
      <p:ext uri="{BB962C8B-B14F-4D97-AF65-F5344CB8AC3E}">
        <p14:creationId xmlns:p14="http://schemas.microsoft.com/office/powerpoint/2010/main" val="1507694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AF66B5-42BA-4F4F-BD62-258FAB470B78}" type="datetimeFigureOut">
              <a:rPr lang="nl-NL" smtClean="0"/>
              <a:t>06-06-2019</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06BF2C-E96C-4C41-841E-6E97976FF9E7}" type="slidenum">
              <a:rPr lang="nl-NL" smtClean="0"/>
              <a:t>‹nr.›</a:t>
            </a:fld>
            <a:endParaRPr lang="nl-NL"/>
          </a:p>
        </p:txBody>
      </p:sp>
    </p:spTree>
    <p:extLst>
      <p:ext uri="{BB962C8B-B14F-4D97-AF65-F5344CB8AC3E}">
        <p14:creationId xmlns:p14="http://schemas.microsoft.com/office/powerpoint/2010/main" val="3180744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http://www.google.nl/url?sa=i&amp;rct=j&amp;q=&amp;esrc=s&amp;source=images&amp;cd=&amp;cad=rja&amp;uact=8&amp;ved=0ahUKEwjt_oTZ767XAhWSoaQKHUnxBjUQjRwIBw&amp;url=http://www.lzp.nl/&amp;psig=AOvVaw1pNlM0DkM7AGgIhXB-rCGd&amp;ust=1510226797438905" TargetMode="Externa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3.jpe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hyperlink" Target="http://www.woerden.nl/"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hyperlink" Target="mailto:sociaalteam@swomontfoort.nl"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2.jpeg"/><Relationship Id="rId4" Type="http://schemas.openxmlformats.org/officeDocument/2006/relationships/hyperlink" Target="mailto:info@stadsteamoudewater.nl" TargetMode="External"/></Relationships>
</file>

<file path=ppt/slides/_rels/slide16.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54700" y="0"/>
            <a:ext cx="4834600" cy="6858000"/>
          </a:xfrm>
          <a:prstGeom prst="rect">
            <a:avLst/>
          </a:prstGeom>
        </p:spPr>
      </p:pic>
    </p:spTree>
    <p:extLst>
      <p:ext uri="{BB962C8B-B14F-4D97-AF65-F5344CB8AC3E}">
        <p14:creationId xmlns:p14="http://schemas.microsoft.com/office/powerpoint/2010/main" val="2913356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11559" y="1699070"/>
            <a:ext cx="7920880" cy="1070992"/>
          </a:xfrm>
        </p:spPr>
        <p:txBody>
          <a:bodyPr/>
          <a:lstStyle/>
          <a:p>
            <a:r>
              <a:rPr lang="nl-NL" b="1" spc="-100" dirty="0" smtClean="0">
                <a:solidFill>
                  <a:srgbClr val="FF665E"/>
                </a:solidFill>
                <a:latin typeface="+mn-lt"/>
                <a:cs typeface="Microsoft Sans Serif" panose="020B0604020202020204" pitchFamily="34" charset="0"/>
              </a:rPr>
              <a:t>Wat is </a:t>
            </a:r>
            <a:r>
              <a:rPr lang="nl-NL" b="1" spc="-100" dirty="0" err="1" smtClean="0">
                <a:solidFill>
                  <a:srgbClr val="FF665E"/>
                </a:solidFill>
                <a:latin typeface="+mn-lt"/>
                <a:cs typeface="Microsoft Sans Serif" panose="020B0604020202020204" pitchFamily="34" charset="0"/>
              </a:rPr>
              <a:t>WoerdenWijzer</a:t>
            </a:r>
            <a:r>
              <a:rPr lang="nl-NL" b="1" spc="-100" dirty="0" smtClean="0">
                <a:solidFill>
                  <a:srgbClr val="FF665E"/>
                </a:solidFill>
                <a:latin typeface="+mn-lt"/>
                <a:cs typeface="Microsoft Sans Serif" panose="020B0604020202020204" pitchFamily="34" charset="0"/>
              </a:rPr>
              <a:t>?</a:t>
            </a:r>
            <a:endParaRPr lang="nl-NL" b="1" spc="-100" dirty="0">
              <a:solidFill>
                <a:srgbClr val="FF665E"/>
              </a:solidFill>
              <a:latin typeface="+mn-lt"/>
              <a:cs typeface="Microsoft Sans Serif" panose="020B0604020202020204" pitchFamily="34" charset="0"/>
            </a:endParaRPr>
          </a:p>
        </p:txBody>
      </p:sp>
      <p:pic>
        <p:nvPicPr>
          <p:cNvPr id="5" name="Picture 3" descr="N:\Teams\communicatie-en-personeel\communicatie\saskia\sociaal domein breed\woerdenwijzer\campagne 2017\briefpapier en enveloppen\voor xential\briefpapier_skylin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335724"/>
            <a:ext cx="9144000" cy="151539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N:\Teams\communicatie-en-personeel\communicatie\saskia\sociaal domein breed\woerdenwijzer\campagne 2017\logo\woerdenwijzer_logo_2017_fc.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4865" y="188640"/>
            <a:ext cx="1728192" cy="1064863"/>
          </a:xfrm>
          <a:prstGeom prst="rect">
            <a:avLst/>
          </a:prstGeom>
          <a:noFill/>
          <a:extLst>
            <a:ext uri="{909E8E84-426E-40DD-AFC4-6F175D3DCCD1}">
              <a14:hiddenFill xmlns:a14="http://schemas.microsoft.com/office/drawing/2010/main">
                <a:solidFill>
                  <a:srgbClr val="FFFFFF"/>
                </a:solidFill>
              </a14:hiddenFill>
            </a:ext>
          </a:extLst>
        </p:spPr>
      </p:pic>
      <p:sp>
        <p:nvSpPr>
          <p:cNvPr id="7" name="Ondertitel 2"/>
          <p:cNvSpPr txBox="1">
            <a:spLocks/>
          </p:cNvSpPr>
          <p:nvPr/>
        </p:nvSpPr>
        <p:spPr>
          <a:xfrm>
            <a:off x="1138332" y="2996952"/>
            <a:ext cx="6867335" cy="1752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nl-NL" dirty="0" smtClean="0"/>
              <a:t>Wegwijs in zorg, gezin, werk en inkomen</a:t>
            </a:r>
          </a:p>
          <a:p>
            <a:pPr marL="0" indent="0">
              <a:buNone/>
            </a:pPr>
            <a:endParaRPr lang="nl-NL" dirty="0"/>
          </a:p>
          <a:p>
            <a:pPr marL="0" indent="0" algn="ctr">
              <a:buNone/>
            </a:pPr>
            <a:r>
              <a:rPr lang="nl-NL" dirty="0" smtClean="0"/>
              <a:t>Marike </a:t>
            </a:r>
            <a:r>
              <a:rPr lang="nl-NL" dirty="0" smtClean="0"/>
              <a:t>Koelé </a:t>
            </a:r>
            <a:r>
              <a:rPr lang="nl-NL" dirty="0" smtClean="0"/>
              <a:t>en Henk Oskam</a:t>
            </a:r>
            <a:endParaRPr lang="nl-NL" dirty="0"/>
          </a:p>
        </p:txBody>
      </p:sp>
    </p:spTree>
    <p:extLst>
      <p:ext uri="{BB962C8B-B14F-4D97-AF65-F5344CB8AC3E}">
        <p14:creationId xmlns:p14="http://schemas.microsoft.com/office/powerpoint/2010/main" val="6445287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4088" y="3140968"/>
            <a:ext cx="2636586" cy="2608082"/>
          </a:xfrm>
          <a:prstGeom prst="rect">
            <a:avLst/>
          </a:prstGeom>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9420" y="692696"/>
            <a:ext cx="4456583" cy="3168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AutoShape 5" descr="Afbeeldingsresultaat voor telephone icon"/>
          <p:cNvSpPr>
            <a:spLocks noChangeAspect="1" noChangeArrowheads="1"/>
          </p:cNvSpPr>
          <p:nvPr/>
        </p:nvSpPr>
        <p:spPr bwMode="auto">
          <a:xfrm>
            <a:off x="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NL"/>
          </a:p>
        </p:txBody>
      </p:sp>
      <p:pic>
        <p:nvPicPr>
          <p:cNvPr id="4103" name="Picture 7" descr="Afbeeldingsresultaat voor telefoon icoon">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4800" y="4077072"/>
            <a:ext cx="2138958" cy="2138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98306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N:\Teams\communicatie-en-personeel\communicatie\saskia\sociaal domein breed\woerdenwijzer\campagne 2017\briefpapier en enveloppen\voor xential\briefpapier_skylin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335724"/>
            <a:ext cx="9144000" cy="1515397"/>
          </a:xfrm>
          <a:prstGeom prst="rect">
            <a:avLst/>
          </a:prstGeom>
          <a:noFill/>
          <a:extLst>
            <a:ext uri="{909E8E84-426E-40DD-AFC4-6F175D3DCCD1}">
              <a14:hiddenFill xmlns:a14="http://schemas.microsoft.com/office/drawing/2010/main">
                <a:solidFill>
                  <a:srgbClr val="FFFFFF"/>
                </a:solidFill>
              </a14:hiddenFill>
            </a:ext>
          </a:extLst>
        </p:spPr>
      </p:pic>
      <p:sp>
        <p:nvSpPr>
          <p:cNvPr id="4" name="Titel 1"/>
          <p:cNvSpPr>
            <a:spLocks noGrp="1"/>
          </p:cNvSpPr>
          <p:nvPr>
            <p:ph type="title"/>
          </p:nvPr>
        </p:nvSpPr>
        <p:spPr>
          <a:xfrm>
            <a:off x="1475656" y="628357"/>
            <a:ext cx="7437512" cy="1143000"/>
          </a:xfrm>
        </p:spPr>
        <p:txBody>
          <a:bodyPr>
            <a:normAutofit/>
          </a:bodyPr>
          <a:lstStyle/>
          <a:p>
            <a:r>
              <a:rPr lang="nl-NL" b="1" spc="-100" dirty="0" smtClean="0">
                <a:solidFill>
                  <a:srgbClr val="FF665E"/>
                </a:solidFill>
                <a:latin typeface="+mn-lt"/>
                <a:cs typeface="Microsoft Sans Serif" panose="020B0604020202020204" pitchFamily="34" charset="0"/>
              </a:rPr>
              <a:t>Waarvoor kunt u terecht?</a:t>
            </a:r>
            <a:endParaRPr lang="nl-NL" b="1" spc="-100" dirty="0">
              <a:solidFill>
                <a:srgbClr val="FF665E"/>
              </a:solidFill>
              <a:latin typeface="+mn-lt"/>
              <a:cs typeface="Microsoft Sans Serif" panose="020B0604020202020204" pitchFamily="34" charset="0"/>
            </a:endParaRPr>
          </a:p>
        </p:txBody>
      </p:sp>
      <p:sp>
        <p:nvSpPr>
          <p:cNvPr id="5" name="Ondertitel 2"/>
          <p:cNvSpPr txBox="1">
            <a:spLocks/>
          </p:cNvSpPr>
          <p:nvPr/>
        </p:nvSpPr>
        <p:spPr>
          <a:xfrm>
            <a:off x="2339752" y="1790656"/>
            <a:ext cx="5760640" cy="43204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nl-NL" sz="2800" dirty="0" smtClean="0"/>
              <a:t>Actief zijn, meedoen en ontmoeten</a:t>
            </a:r>
          </a:p>
          <a:p>
            <a:r>
              <a:rPr lang="nl-NL" sz="2800" dirty="0" smtClean="0"/>
              <a:t>Gezin en opvoeding</a:t>
            </a:r>
          </a:p>
          <a:p>
            <a:r>
              <a:rPr lang="nl-NL" sz="2800" dirty="0" smtClean="0"/>
              <a:t>Geldzaken en inkomen</a:t>
            </a:r>
          </a:p>
          <a:p>
            <a:r>
              <a:rPr lang="nl-NL" sz="2800" dirty="0" smtClean="0"/>
              <a:t>Ondersteuning en zorg</a:t>
            </a:r>
          </a:p>
          <a:p>
            <a:r>
              <a:rPr lang="nl-NL" sz="2800" dirty="0" smtClean="0"/>
              <a:t>Reizen en vervoer</a:t>
            </a:r>
          </a:p>
          <a:p>
            <a:r>
              <a:rPr lang="nl-NL" sz="2800" dirty="0" smtClean="0"/>
              <a:t>Werk en dagbesteding</a:t>
            </a:r>
          </a:p>
        </p:txBody>
      </p:sp>
      <p:pic>
        <p:nvPicPr>
          <p:cNvPr id="6" name="Picture 2" descr="N:\Teams\communicatie-en-personeel\communicatie\saskia\sociaal domein breed\woerdenwijzer\campagne 2017\logo\woerdenwijzer_logo_2017_fc.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4865" y="188640"/>
            <a:ext cx="1728192" cy="1064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1634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N:\Teams\communicatie-en-personeel\communicatie\saskia\sociaal domein breed\woerdenwijzer\campagne 2017\briefpapier en enveloppen\voor xential\briefpapier_skylin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335724"/>
            <a:ext cx="9144000" cy="1515397"/>
          </a:xfrm>
          <a:prstGeom prst="rect">
            <a:avLst/>
          </a:prstGeom>
          <a:noFill/>
          <a:extLst>
            <a:ext uri="{909E8E84-426E-40DD-AFC4-6F175D3DCCD1}">
              <a14:hiddenFill xmlns:a14="http://schemas.microsoft.com/office/drawing/2010/main">
                <a:solidFill>
                  <a:srgbClr val="FFFFFF"/>
                </a:solidFill>
              </a14:hiddenFill>
            </a:ext>
          </a:extLst>
        </p:spPr>
      </p:pic>
      <p:sp>
        <p:nvSpPr>
          <p:cNvPr id="4" name="Titel 1"/>
          <p:cNvSpPr>
            <a:spLocks noGrp="1"/>
          </p:cNvSpPr>
          <p:nvPr>
            <p:ph type="title"/>
          </p:nvPr>
        </p:nvSpPr>
        <p:spPr>
          <a:xfrm>
            <a:off x="1475656" y="628357"/>
            <a:ext cx="7437512" cy="1143000"/>
          </a:xfrm>
        </p:spPr>
        <p:txBody>
          <a:bodyPr>
            <a:normAutofit fontScale="90000"/>
          </a:bodyPr>
          <a:lstStyle/>
          <a:p>
            <a:r>
              <a:rPr lang="nl-NL" b="1" spc="-100" dirty="0" smtClean="0">
                <a:solidFill>
                  <a:srgbClr val="FF665E"/>
                </a:solidFill>
                <a:latin typeface="+mn-lt"/>
                <a:cs typeface="Microsoft Sans Serif" panose="020B0604020202020204" pitchFamily="34" charset="0"/>
              </a:rPr>
              <a:t>Welke vragen komen bij ons binnen?</a:t>
            </a:r>
            <a:endParaRPr lang="nl-NL" b="1" spc="-100" dirty="0">
              <a:solidFill>
                <a:srgbClr val="FF665E"/>
              </a:solidFill>
              <a:latin typeface="+mn-lt"/>
              <a:cs typeface="Microsoft Sans Serif" panose="020B0604020202020204" pitchFamily="34" charset="0"/>
            </a:endParaRPr>
          </a:p>
        </p:txBody>
      </p:sp>
      <p:sp>
        <p:nvSpPr>
          <p:cNvPr id="5" name="Ondertitel 2"/>
          <p:cNvSpPr txBox="1">
            <a:spLocks/>
          </p:cNvSpPr>
          <p:nvPr/>
        </p:nvSpPr>
        <p:spPr>
          <a:xfrm>
            <a:off x="683568" y="1916832"/>
            <a:ext cx="6192688" cy="374441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nl-NL" sz="2800" dirty="0">
              <a:solidFill>
                <a:srgbClr val="FFC000"/>
              </a:solidFill>
            </a:endParaRPr>
          </a:p>
          <a:p>
            <a:r>
              <a:rPr lang="nl-NL" sz="2800" dirty="0" smtClean="0"/>
              <a:t>Ondersteuning mantelzorgers</a:t>
            </a:r>
          </a:p>
          <a:p>
            <a:r>
              <a:rPr lang="nl-NL" sz="2800" dirty="0" smtClean="0"/>
              <a:t>Dagbesteding</a:t>
            </a:r>
          </a:p>
          <a:p>
            <a:r>
              <a:rPr lang="nl-NL" sz="2800" dirty="0" smtClean="0"/>
              <a:t>Lotgenotencontact</a:t>
            </a:r>
            <a:endParaRPr lang="nl-NL" sz="2800" dirty="0"/>
          </a:p>
        </p:txBody>
      </p:sp>
      <p:pic>
        <p:nvPicPr>
          <p:cNvPr id="6" name="Picture 2" descr="N:\Teams\communicatie-en-personeel\communicatie\saskia\sociaal domein breed\woerdenwijzer\campagne 2017\logo\woerdenwijzer_logo_2017_fc.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4865" y="188640"/>
            <a:ext cx="1728192" cy="1064863"/>
          </a:xfrm>
          <a:prstGeom prst="rect">
            <a:avLst/>
          </a:prstGeom>
          <a:noFill/>
          <a:extLst>
            <a:ext uri="{909E8E84-426E-40DD-AFC4-6F175D3DCCD1}">
              <a14:hiddenFill xmlns:a14="http://schemas.microsoft.com/office/drawing/2010/main">
                <a:solidFill>
                  <a:srgbClr val="FFFFFF"/>
                </a:solidFill>
              </a14:hiddenFill>
            </a:ext>
          </a:extLst>
        </p:spPr>
      </p:pic>
      <p:pic>
        <p:nvPicPr>
          <p:cNvPr id="2" name="Afbeelding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3140968"/>
            <a:ext cx="3501746" cy="2194756"/>
          </a:xfrm>
          <a:prstGeom prst="rect">
            <a:avLst/>
          </a:prstGeom>
        </p:spPr>
      </p:pic>
    </p:spTree>
    <p:extLst>
      <p:ext uri="{BB962C8B-B14F-4D97-AF65-F5344CB8AC3E}">
        <p14:creationId xmlns:p14="http://schemas.microsoft.com/office/powerpoint/2010/main" val="39835879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N:\Teams\communicatie-en-personeel\communicatie\saskia\sociaal domein breed\woerdenwijzer\campagne 2017\logo\woerdenwijzer_logo_2017_fc.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4865" y="188640"/>
            <a:ext cx="1728192" cy="106486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N:\Teams\communicatie-en-personeel\communicatie\saskia\sociaal domein breed\woerdenwijzer\campagne 2017\briefpapier en enveloppen\voor xential\briefpapier_skylin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335724"/>
            <a:ext cx="9144000" cy="1515397"/>
          </a:xfrm>
          <a:prstGeom prst="rect">
            <a:avLst/>
          </a:prstGeom>
          <a:noFill/>
          <a:extLst>
            <a:ext uri="{909E8E84-426E-40DD-AFC4-6F175D3DCCD1}">
              <a14:hiddenFill xmlns:a14="http://schemas.microsoft.com/office/drawing/2010/main">
                <a:solidFill>
                  <a:srgbClr val="FFFFFF"/>
                </a:solidFill>
              </a14:hiddenFill>
            </a:ext>
          </a:extLst>
        </p:spPr>
      </p:pic>
      <p:pic>
        <p:nvPicPr>
          <p:cNvPr id="2" name="Afbeelding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4865" y="1827446"/>
            <a:ext cx="8748464" cy="3354783"/>
          </a:xfrm>
          <a:prstGeom prst="rect">
            <a:avLst/>
          </a:prstGeom>
        </p:spPr>
      </p:pic>
    </p:spTree>
    <p:extLst>
      <p:ext uri="{BB962C8B-B14F-4D97-AF65-F5344CB8AC3E}">
        <p14:creationId xmlns:p14="http://schemas.microsoft.com/office/powerpoint/2010/main" val="28974389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Afbeelding 6">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1560" y="1628800"/>
            <a:ext cx="7840170" cy="3781953"/>
          </a:xfrm>
          <a:prstGeom prst="rect">
            <a:avLst/>
          </a:prstGeom>
        </p:spPr>
      </p:pic>
      <p:pic>
        <p:nvPicPr>
          <p:cNvPr id="14" name="Picture 2" descr="N:\Teams\communicatie-en-personeel\communicatie\saskia\sociaal domein breed\woerdenwijzer\campagne 2017\logo\woerdenwijzer_logo_2017_fc.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4865" y="188640"/>
            <a:ext cx="1728192" cy="106486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N:\Teams\communicatie-en-personeel\communicatie\saskia\sociaal domein breed\woerdenwijzer\campagne 2017\briefpapier en enveloppen\voor xential\briefpapier_skyline.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5335724"/>
            <a:ext cx="9144000" cy="1515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7838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p:txBody>
          <a:bodyPr>
            <a:normAutofit/>
          </a:bodyPr>
          <a:lstStyle/>
          <a:p>
            <a:r>
              <a:rPr lang="nl-NL" b="1" spc="-100" dirty="0" smtClean="0">
                <a:solidFill>
                  <a:srgbClr val="FF665E"/>
                </a:solidFill>
                <a:latin typeface="+mn-lt"/>
                <a:cs typeface="Microsoft Sans Serif" panose="020B0604020202020204" pitchFamily="34" charset="0"/>
              </a:rPr>
              <a:t>Wat betekent dat voor u?</a:t>
            </a:r>
            <a:endParaRPr lang="nl-NL" b="1" spc="-100" dirty="0">
              <a:solidFill>
                <a:srgbClr val="FF665E"/>
              </a:solidFill>
              <a:latin typeface="+mn-lt"/>
              <a:cs typeface="Microsoft Sans Serif" panose="020B0604020202020204" pitchFamily="34" charset="0"/>
            </a:endParaRPr>
          </a:p>
        </p:txBody>
      </p:sp>
      <p:sp>
        <p:nvSpPr>
          <p:cNvPr id="2" name="Tijdelijke aanduiding voor inhoud 1"/>
          <p:cNvSpPr>
            <a:spLocks noGrp="1"/>
          </p:cNvSpPr>
          <p:nvPr>
            <p:ph idx="1"/>
          </p:nvPr>
        </p:nvSpPr>
        <p:spPr>
          <a:xfrm>
            <a:off x="426368" y="1456310"/>
            <a:ext cx="8291264" cy="4637112"/>
          </a:xfrm>
        </p:spPr>
        <p:txBody>
          <a:bodyPr/>
          <a:lstStyle/>
          <a:p>
            <a:r>
              <a:rPr lang="nl-NL" sz="2400" dirty="0" smtClean="0"/>
              <a:t>Contact met toegang</a:t>
            </a:r>
          </a:p>
          <a:p>
            <a:r>
              <a:rPr lang="nl-NL" sz="2400" dirty="0" smtClean="0"/>
              <a:t>Indienen ondersteuningsplan (melding)</a:t>
            </a:r>
          </a:p>
          <a:p>
            <a:r>
              <a:rPr lang="nl-NL" sz="2400" dirty="0" smtClean="0"/>
              <a:t>Onderzoek. Bij nieuwe aanvragen altijd een huisbezoek</a:t>
            </a:r>
          </a:p>
          <a:p>
            <a:r>
              <a:rPr lang="nl-NL" sz="2400" dirty="0" smtClean="0"/>
              <a:t>Eventueel medisch advies </a:t>
            </a:r>
          </a:p>
          <a:p>
            <a:r>
              <a:rPr lang="nl-NL" sz="2400" dirty="0" smtClean="0"/>
              <a:t>Aanvraag</a:t>
            </a:r>
          </a:p>
          <a:p>
            <a:r>
              <a:rPr lang="nl-NL" sz="2400" dirty="0" smtClean="0"/>
              <a:t>Besluit/beschikking uiterlijk acht weken na melding</a:t>
            </a:r>
          </a:p>
          <a:p>
            <a:pPr marL="0" indent="0">
              <a:buNone/>
            </a:pPr>
            <a:endParaRPr lang="nl-NL" dirty="0" smtClean="0"/>
          </a:p>
          <a:p>
            <a:pPr marL="0" indent="0">
              <a:buNone/>
            </a:pPr>
            <a:r>
              <a:rPr lang="nl-NL" sz="2400" dirty="0" smtClean="0"/>
              <a:t>Uitvoering kan per gemeente verschillen.</a:t>
            </a:r>
            <a:endParaRPr lang="nl-NL" sz="2400" dirty="0"/>
          </a:p>
        </p:txBody>
      </p:sp>
      <p:pic>
        <p:nvPicPr>
          <p:cNvPr id="9" name="Picture 3" descr="N:\Teams\communicatie-en-personeel\communicatie\saskia\sociaal domein breed\woerdenwijzer\campagne 2017\briefpapier en enveloppen\voor xential\briefpapier_skylin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335724"/>
            <a:ext cx="9144000" cy="1515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83906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a:xfrm>
            <a:off x="971600" y="188640"/>
            <a:ext cx="7437512" cy="1143000"/>
          </a:xfrm>
        </p:spPr>
        <p:txBody>
          <a:bodyPr>
            <a:normAutofit/>
          </a:bodyPr>
          <a:lstStyle/>
          <a:p>
            <a:r>
              <a:rPr lang="nl-NL" b="1" spc="-100" dirty="0" err="1" smtClean="0">
                <a:solidFill>
                  <a:srgbClr val="FF665E"/>
                </a:solidFill>
                <a:latin typeface="+mn-lt"/>
                <a:cs typeface="Microsoft Sans Serif" panose="020B0604020202020204" pitchFamily="34" charset="0"/>
              </a:rPr>
              <a:t>Wmo</a:t>
            </a:r>
            <a:r>
              <a:rPr lang="nl-NL" b="1" spc="-100" dirty="0" smtClean="0">
                <a:solidFill>
                  <a:srgbClr val="FF665E"/>
                </a:solidFill>
                <a:latin typeface="+mn-lt"/>
                <a:cs typeface="Microsoft Sans Serif" panose="020B0604020202020204" pitchFamily="34" charset="0"/>
              </a:rPr>
              <a:t> = maatwerk!</a:t>
            </a:r>
            <a:endParaRPr lang="nl-NL" b="1" spc="-100" dirty="0">
              <a:solidFill>
                <a:srgbClr val="FF665E"/>
              </a:solidFill>
              <a:latin typeface="+mn-lt"/>
              <a:cs typeface="Microsoft Sans Serif" panose="020B0604020202020204" pitchFamily="34" charset="0"/>
            </a:endParaRPr>
          </a:p>
        </p:txBody>
      </p:sp>
      <p:pic>
        <p:nvPicPr>
          <p:cNvPr id="5" name="Picture 2" descr="N:\Teams\communicatie-en-personeel\communicatie\saskia\sociaal domein breed\woerdenwijzer\campagne 2017\logo\woerdenwijzer_logo_2017_fc.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4865" y="188640"/>
            <a:ext cx="1728192" cy="106486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N:\Teams\communicatie-en-personeel\communicatie\saskia\sociaal domein breed\woerdenwijzer\campagne 2017\briefpapier en enveloppen\voor xential\briefpapier_skylin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335724"/>
            <a:ext cx="9144000" cy="1515397"/>
          </a:xfrm>
          <a:prstGeom prst="rect">
            <a:avLst/>
          </a:prstGeom>
          <a:noFill/>
          <a:extLst>
            <a:ext uri="{909E8E84-426E-40DD-AFC4-6F175D3DCCD1}">
              <a14:hiddenFill xmlns:a14="http://schemas.microsoft.com/office/drawing/2010/main">
                <a:solidFill>
                  <a:srgbClr val="FFFFFF"/>
                </a:solidFill>
              </a14:hiddenFill>
            </a:ext>
          </a:extLst>
        </p:spPr>
      </p:pic>
      <p:sp>
        <p:nvSpPr>
          <p:cNvPr id="2" name="Rechthoek 1"/>
          <p:cNvSpPr/>
          <p:nvPr/>
        </p:nvSpPr>
        <p:spPr>
          <a:xfrm>
            <a:off x="611560" y="2132856"/>
            <a:ext cx="8136904" cy="2585323"/>
          </a:xfrm>
          <a:prstGeom prst="rect">
            <a:avLst/>
          </a:prstGeom>
        </p:spPr>
        <p:txBody>
          <a:bodyPr wrap="square">
            <a:spAutoFit/>
          </a:bodyPr>
          <a:lstStyle/>
          <a:p>
            <a:r>
              <a:rPr lang="nl-NL" sz="2400" dirty="0" err="1" smtClean="0"/>
              <a:t>Wmo</a:t>
            </a:r>
            <a:r>
              <a:rPr lang="nl-NL" sz="2400" dirty="0" smtClean="0"/>
              <a:t> is een wet die voor iedere gemeente geldt</a:t>
            </a:r>
          </a:p>
          <a:p>
            <a:endParaRPr lang="nl-NL" sz="2400" dirty="0"/>
          </a:p>
          <a:p>
            <a:r>
              <a:rPr lang="nl-NL" sz="2400" dirty="0" smtClean="0"/>
              <a:t>Iedere gemeente heeft een eigen verordening</a:t>
            </a:r>
          </a:p>
          <a:p>
            <a:endParaRPr lang="nl-NL" sz="2400" dirty="0"/>
          </a:p>
          <a:p>
            <a:r>
              <a:rPr lang="nl-NL" sz="2400" dirty="0" smtClean="0"/>
              <a:t>Iedere gemeente bepaalt zelf met welke organisaties wordt samengewerkt</a:t>
            </a:r>
          </a:p>
          <a:p>
            <a:endParaRPr lang="nl-NL" dirty="0"/>
          </a:p>
        </p:txBody>
      </p:sp>
      <p:pic>
        <p:nvPicPr>
          <p:cNvPr id="3" name="Afbeelding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81754" y="1052736"/>
            <a:ext cx="1866710" cy="1866710"/>
          </a:xfrm>
          <a:prstGeom prst="rect">
            <a:avLst/>
          </a:prstGeom>
        </p:spPr>
      </p:pic>
    </p:spTree>
    <p:extLst>
      <p:ext uri="{BB962C8B-B14F-4D97-AF65-F5344CB8AC3E}">
        <p14:creationId xmlns:p14="http://schemas.microsoft.com/office/powerpoint/2010/main" val="10741608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p:txBody>
          <a:bodyPr>
            <a:normAutofit/>
          </a:bodyPr>
          <a:lstStyle/>
          <a:p>
            <a:r>
              <a:rPr lang="nl-NL" b="1" spc="-100" dirty="0" smtClean="0">
                <a:solidFill>
                  <a:srgbClr val="FF665E"/>
                </a:solidFill>
                <a:latin typeface="+mn-lt"/>
                <a:cs typeface="Microsoft Sans Serif" panose="020B0604020202020204" pitchFamily="34" charset="0"/>
              </a:rPr>
              <a:t>Wat loopt via gemeente?</a:t>
            </a:r>
            <a:endParaRPr lang="nl-NL" b="1" spc="-100" dirty="0">
              <a:solidFill>
                <a:srgbClr val="FF665E"/>
              </a:solidFill>
              <a:latin typeface="+mn-lt"/>
              <a:cs typeface="Microsoft Sans Serif" panose="020B0604020202020204" pitchFamily="34" charset="0"/>
            </a:endParaRPr>
          </a:p>
        </p:txBody>
      </p:sp>
      <p:sp>
        <p:nvSpPr>
          <p:cNvPr id="2" name="Tijdelijke aanduiding voor inhoud 1"/>
          <p:cNvSpPr>
            <a:spLocks noGrp="1"/>
          </p:cNvSpPr>
          <p:nvPr>
            <p:ph idx="1"/>
          </p:nvPr>
        </p:nvSpPr>
        <p:spPr>
          <a:xfrm>
            <a:off x="426368" y="1628800"/>
            <a:ext cx="8291264" cy="3706924"/>
          </a:xfrm>
        </p:spPr>
        <p:txBody>
          <a:bodyPr>
            <a:normAutofit fontScale="92500" lnSpcReduction="20000"/>
          </a:bodyPr>
          <a:lstStyle/>
          <a:p>
            <a:r>
              <a:rPr lang="nl-NL" sz="2400" dirty="0" smtClean="0"/>
              <a:t>Begeleiding, zowel individueel als in een groep. Ook respijtzorg</a:t>
            </a:r>
          </a:p>
          <a:p>
            <a:pPr marL="0" indent="0">
              <a:buNone/>
            </a:pPr>
            <a:endParaRPr lang="nl-NL" sz="2400" dirty="0" smtClean="0"/>
          </a:p>
          <a:p>
            <a:r>
              <a:rPr lang="nl-NL" sz="2400" dirty="0" smtClean="0"/>
              <a:t>Voorzieningen: vervoersvoorzieningen, woningaanpassing, huishoudelijke hulp</a:t>
            </a:r>
          </a:p>
          <a:p>
            <a:pPr marL="0" indent="0">
              <a:buNone/>
            </a:pPr>
            <a:endParaRPr lang="nl-NL" sz="2400" dirty="0" smtClean="0"/>
          </a:p>
          <a:p>
            <a:r>
              <a:rPr lang="nl-NL" sz="2400" dirty="0" smtClean="0"/>
              <a:t>Ondersteuning mantelzorg</a:t>
            </a:r>
          </a:p>
          <a:p>
            <a:endParaRPr lang="nl-NL" sz="2400" dirty="0"/>
          </a:p>
          <a:p>
            <a:r>
              <a:rPr lang="nl-NL" sz="2400" dirty="0" smtClean="0"/>
              <a:t>Gehandicaptenparkeerkaart (via </a:t>
            </a:r>
            <a:r>
              <a:rPr lang="nl-NL" sz="2400" dirty="0" smtClean="0">
                <a:hlinkClick r:id="rId3"/>
              </a:rPr>
              <a:t>www.woerden.nl</a:t>
            </a:r>
            <a:r>
              <a:rPr lang="nl-NL" sz="2400" dirty="0" smtClean="0"/>
              <a:t>)</a:t>
            </a:r>
            <a:endParaRPr lang="nl-NL" sz="2400" dirty="0" smtClean="0">
              <a:solidFill>
                <a:srgbClr val="FFC000"/>
              </a:solidFill>
            </a:endParaRPr>
          </a:p>
          <a:p>
            <a:endParaRPr lang="nl-NL" sz="2400" dirty="0">
              <a:solidFill>
                <a:srgbClr val="FFC000"/>
              </a:solidFill>
            </a:endParaRPr>
          </a:p>
          <a:p>
            <a:pPr marL="0" indent="0">
              <a:buNone/>
            </a:pPr>
            <a:r>
              <a:rPr lang="nl-NL" sz="2400" dirty="0" smtClean="0"/>
              <a:t>Een voorziening kan beperkt zijn in geldigheidsduur. Soms is een verlenging nodig, dit loopt ook weer via de gemeente.</a:t>
            </a:r>
          </a:p>
          <a:p>
            <a:endParaRPr lang="nl-NL" sz="2400" dirty="0" smtClean="0"/>
          </a:p>
        </p:txBody>
      </p:sp>
      <p:pic>
        <p:nvPicPr>
          <p:cNvPr id="9" name="Picture 3" descr="N:\Teams\communicatie-en-personeel\communicatie\saskia\sociaal domein breed\woerdenwijzer\campagne 2017\briefpapier en enveloppen\voor xential\briefpapier_skylin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335724"/>
            <a:ext cx="9144000" cy="1515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6540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p:txBody>
          <a:bodyPr>
            <a:normAutofit/>
          </a:bodyPr>
          <a:lstStyle/>
          <a:p>
            <a:r>
              <a:rPr lang="nl-NL" b="1" spc="-100" dirty="0" smtClean="0">
                <a:solidFill>
                  <a:srgbClr val="FF665E"/>
                </a:solidFill>
                <a:latin typeface="+mn-lt"/>
                <a:cs typeface="Microsoft Sans Serif" panose="020B0604020202020204" pitchFamily="34" charset="0"/>
              </a:rPr>
              <a:t>Waar kunt u terecht?</a:t>
            </a:r>
            <a:endParaRPr lang="nl-NL" b="1" spc="-100" dirty="0">
              <a:solidFill>
                <a:srgbClr val="FF665E"/>
              </a:solidFill>
              <a:latin typeface="+mn-lt"/>
              <a:cs typeface="Microsoft Sans Serif" panose="020B0604020202020204" pitchFamily="34" charset="0"/>
            </a:endParaRPr>
          </a:p>
        </p:txBody>
      </p:sp>
      <p:sp>
        <p:nvSpPr>
          <p:cNvPr id="2" name="Tijdelijke aanduiding voor inhoud 1"/>
          <p:cNvSpPr>
            <a:spLocks noGrp="1"/>
          </p:cNvSpPr>
          <p:nvPr>
            <p:ph idx="1"/>
          </p:nvPr>
        </p:nvSpPr>
        <p:spPr>
          <a:xfrm>
            <a:off x="755576" y="1628800"/>
            <a:ext cx="7931224" cy="4171193"/>
          </a:xfrm>
        </p:spPr>
        <p:txBody>
          <a:bodyPr/>
          <a:lstStyle/>
          <a:p>
            <a:r>
              <a:rPr lang="nl-NL" sz="2800" dirty="0" smtClean="0"/>
              <a:t>Mantelzorgconsulent</a:t>
            </a:r>
          </a:p>
          <a:p>
            <a:endParaRPr lang="nl-NL" sz="2800" dirty="0"/>
          </a:p>
          <a:p>
            <a:r>
              <a:rPr lang="nl-NL" sz="2800" dirty="0" smtClean="0"/>
              <a:t>Hart voor Woerden</a:t>
            </a:r>
          </a:p>
          <a:p>
            <a:endParaRPr lang="nl-NL" sz="2800" dirty="0"/>
          </a:p>
          <a:p>
            <a:r>
              <a:rPr lang="nl-NL" sz="2800" dirty="0" smtClean="0"/>
              <a:t>Zegveld Zorgt</a:t>
            </a:r>
          </a:p>
          <a:p>
            <a:endParaRPr lang="nl-NL" sz="2800" dirty="0" smtClean="0"/>
          </a:p>
          <a:p>
            <a:pPr marL="0" indent="0">
              <a:buNone/>
            </a:pPr>
            <a:r>
              <a:rPr lang="nl-NL" sz="2800" dirty="0" smtClean="0"/>
              <a:t>En nog veel meer</a:t>
            </a:r>
            <a:r>
              <a:rPr lang="nl-NL" dirty="0" smtClean="0"/>
              <a:t>….</a:t>
            </a:r>
            <a:endParaRPr lang="nl-NL" dirty="0"/>
          </a:p>
        </p:txBody>
      </p:sp>
      <p:pic>
        <p:nvPicPr>
          <p:cNvPr id="9" name="Picture 3" descr="N:\Teams\communicatie-en-personeel\communicatie\saskia\sociaal domein breed\woerdenwijzer\campagne 2017\briefpapier en enveloppen\voor xential\briefpapier_skylin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335724"/>
            <a:ext cx="9144000" cy="1515397"/>
          </a:xfrm>
          <a:prstGeom prst="rect">
            <a:avLst/>
          </a:prstGeom>
          <a:noFill/>
          <a:extLst>
            <a:ext uri="{909E8E84-426E-40DD-AFC4-6F175D3DCCD1}">
              <a14:hiddenFill xmlns:a14="http://schemas.microsoft.com/office/drawing/2010/main">
                <a:solidFill>
                  <a:srgbClr val="FFFFFF"/>
                </a:solidFill>
              </a14:hiddenFill>
            </a:ext>
          </a:extLst>
        </p:spPr>
      </p:pic>
      <p:sp>
        <p:nvSpPr>
          <p:cNvPr id="10" name="Titel 1"/>
          <p:cNvSpPr txBox="1">
            <a:spLocks/>
          </p:cNvSpPr>
          <p:nvPr/>
        </p:nvSpPr>
        <p:spPr>
          <a:xfrm>
            <a:off x="755576" y="1628800"/>
            <a:ext cx="7776864" cy="3816424"/>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nl-NL" sz="3600" spc="-100" dirty="0">
              <a:solidFill>
                <a:srgbClr val="FFC000"/>
              </a:solidFill>
              <a:latin typeface="+mn-lt"/>
              <a:cs typeface="Microsoft Sans Serif" panose="020B0604020202020204" pitchFamily="34" charset="0"/>
            </a:endParaRPr>
          </a:p>
        </p:txBody>
      </p:sp>
      <p:pic>
        <p:nvPicPr>
          <p:cNvPr id="3" name="Afbeelding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79936" y="1628800"/>
            <a:ext cx="3960440" cy="3960440"/>
          </a:xfrm>
          <a:prstGeom prst="rect">
            <a:avLst/>
          </a:prstGeom>
        </p:spPr>
      </p:pic>
    </p:spTree>
    <p:extLst>
      <p:ext uri="{BB962C8B-B14F-4D97-AF65-F5344CB8AC3E}">
        <p14:creationId xmlns:p14="http://schemas.microsoft.com/office/powerpoint/2010/main" val="5141349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p:txBody>
          <a:bodyPr>
            <a:normAutofit/>
          </a:bodyPr>
          <a:lstStyle/>
          <a:p>
            <a:r>
              <a:rPr lang="nl-NL" b="1" spc="-100" dirty="0" smtClean="0">
                <a:solidFill>
                  <a:srgbClr val="FF665E"/>
                </a:solidFill>
                <a:latin typeface="+mn-lt"/>
                <a:cs typeface="Microsoft Sans Serif" panose="020B0604020202020204" pitchFamily="34" charset="0"/>
              </a:rPr>
              <a:t>Kosten</a:t>
            </a:r>
            <a:endParaRPr lang="nl-NL" b="1" spc="-100" dirty="0">
              <a:solidFill>
                <a:srgbClr val="FF665E"/>
              </a:solidFill>
              <a:latin typeface="+mn-lt"/>
              <a:cs typeface="Microsoft Sans Serif" panose="020B0604020202020204" pitchFamily="34" charset="0"/>
            </a:endParaRPr>
          </a:p>
        </p:txBody>
      </p:sp>
      <p:sp>
        <p:nvSpPr>
          <p:cNvPr id="2" name="Tijdelijke aanduiding voor inhoud 1"/>
          <p:cNvSpPr>
            <a:spLocks noGrp="1"/>
          </p:cNvSpPr>
          <p:nvPr>
            <p:ph idx="1"/>
          </p:nvPr>
        </p:nvSpPr>
        <p:spPr>
          <a:xfrm>
            <a:off x="426368" y="1340768"/>
            <a:ext cx="8291264" cy="2880320"/>
          </a:xfrm>
        </p:spPr>
        <p:txBody>
          <a:bodyPr>
            <a:normAutofit/>
          </a:bodyPr>
          <a:lstStyle/>
          <a:p>
            <a:r>
              <a:rPr lang="nl-NL" sz="2400" dirty="0"/>
              <a:t>Eigen bijdrage</a:t>
            </a:r>
          </a:p>
          <a:p>
            <a:endParaRPr lang="nl-NL" sz="2400" dirty="0" smtClean="0"/>
          </a:p>
          <a:p>
            <a:r>
              <a:rPr lang="nl-NL" sz="2400" dirty="0" smtClean="0"/>
              <a:t>Abonnementstarief</a:t>
            </a:r>
          </a:p>
          <a:p>
            <a:endParaRPr lang="nl-NL" sz="2400" dirty="0"/>
          </a:p>
          <a:p>
            <a:pPr marL="0" indent="0">
              <a:buNone/>
            </a:pPr>
            <a:endParaRPr lang="nl-NL" sz="2400" dirty="0" smtClean="0"/>
          </a:p>
        </p:txBody>
      </p:sp>
      <p:pic>
        <p:nvPicPr>
          <p:cNvPr id="9" name="Picture 3" descr="N:\Teams\communicatie-en-personeel\communicatie\saskia\sociaal domein breed\woerdenwijzer\campagne 2017\briefpapier en enveloppen\voor xential\briefpapier_skylin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335724"/>
            <a:ext cx="9144000" cy="1515397"/>
          </a:xfrm>
          <a:prstGeom prst="rect">
            <a:avLst/>
          </a:prstGeom>
          <a:noFill/>
          <a:extLst>
            <a:ext uri="{909E8E84-426E-40DD-AFC4-6F175D3DCCD1}">
              <a14:hiddenFill xmlns:a14="http://schemas.microsoft.com/office/drawing/2010/main">
                <a:solidFill>
                  <a:srgbClr val="FFFFFF"/>
                </a:solidFill>
              </a14:hiddenFill>
            </a:ext>
          </a:extLst>
        </p:spPr>
      </p:pic>
      <p:pic>
        <p:nvPicPr>
          <p:cNvPr id="3" name="Afbeelding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67944" y="1988840"/>
            <a:ext cx="4613113" cy="2482788"/>
          </a:xfrm>
          <a:prstGeom prst="rect">
            <a:avLst/>
          </a:prstGeom>
        </p:spPr>
      </p:pic>
    </p:spTree>
    <p:extLst>
      <p:ext uri="{BB962C8B-B14F-4D97-AF65-F5344CB8AC3E}">
        <p14:creationId xmlns:p14="http://schemas.microsoft.com/office/powerpoint/2010/main" val="17598900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a:xfrm>
            <a:off x="827584" y="2564904"/>
            <a:ext cx="7437512" cy="1143000"/>
          </a:xfrm>
        </p:spPr>
        <p:txBody>
          <a:bodyPr>
            <a:normAutofit/>
          </a:bodyPr>
          <a:lstStyle/>
          <a:p>
            <a:r>
              <a:rPr lang="nl-NL" b="1" spc="-100" dirty="0" smtClean="0">
                <a:solidFill>
                  <a:srgbClr val="FF665E"/>
                </a:solidFill>
                <a:latin typeface="+mn-lt"/>
                <a:cs typeface="Microsoft Sans Serif" panose="020B0604020202020204" pitchFamily="34" charset="0"/>
              </a:rPr>
              <a:t>Uw informatie is vertrouwelijk</a:t>
            </a:r>
            <a:endParaRPr lang="nl-NL" b="1" spc="-100" dirty="0">
              <a:solidFill>
                <a:srgbClr val="FF665E"/>
              </a:solidFill>
              <a:latin typeface="+mn-lt"/>
              <a:cs typeface="Microsoft Sans Serif" panose="020B0604020202020204" pitchFamily="34" charset="0"/>
            </a:endParaRPr>
          </a:p>
        </p:txBody>
      </p:sp>
      <p:pic>
        <p:nvPicPr>
          <p:cNvPr id="5" name="Picture 2" descr="N:\Teams\communicatie-en-personeel\communicatie\saskia\sociaal domein breed\woerdenwijzer\campagne 2017\logo\woerdenwijzer_logo_2017_fc.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4865" y="188640"/>
            <a:ext cx="1728192" cy="106486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N:\Teams\communicatie-en-personeel\communicatie\saskia\sociaal domein breed\woerdenwijzer\campagne 2017\briefpapier en enveloppen\voor xential\briefpapier_skylin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335724"/>
            <a:ext cx="9144000" cy="1515397"/>
          </a:xfrm>
          <a:prstGeom prst="rect">
            <a:avLst/>
          </a:prstGeom>
          <a:noFill/>
          <a:extLst>
            <a:ext uri="{909E8E84-426E-40DD-AFC4-6F175D3DCCD1}">
              <a14:hiddenFill xmlns:a14="http://schemas.microsoft.com/office/drawing/2010/main">
                <a:solidFill>
                  <a:srgbClr val="FFFFFF"/>
                </a:solidFill>
              </a14:hiddenFill>
            </a:ext>
          </a:extLst>
        </p:spPr>
      </p:pic>
      <p:pic>
        <p:nvPicPr>
          <p:cNvPr id="2" name="Afbeelding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36097" y="548680"/>
            <a:ext cx="2937176" cy="1954557"/>
          </a:xfrm>
          <a:prstGeom prst="rect">
            <a:avLst/>
          </a:prstGeom>
        </p:spPr>
      </p:pic>
    </p:spTree>
    <p:extLst>
      <p:ext uri="{BB962C8B-B14F-4D97-AF65-F5344CB8AC3E}">
        <p14:creationId xmlns:p14="http://schemas.microsoft.com/office/powerpoint/2010/main" val="3329062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p:txBody>
          <a:bodyPr>
            <a:normAutofit fontScale="90000"/>
          </a:bodyPr>
          <a:lstStyle/>
          <a:p>
            <a:r>
              <a:rPr lang="nl-NL" b="1" spc="-100" dirty="0" smtClean="0">
                <a:solidFill>
                  <a:srgbClr val="FF665E"/>
                </a:solidFill>
                <a:latin typeface="+mn-lt"/>
                <a:cs typeface="Microsoft Sans Serif" panose="020B0604020202020204" pitchFamily="34" charset="0"/>
              </a:rPr>
              <a:t>Ontwikkelingen binnen </a:t>
            </a:r>
            <a:r>
              <a:rPr lang="nl-NL" b="1" spc="-100" dirty="0" err="1" smtClean="0">
                <a:solidFill>
                  <a:srgbClr val="FF665E"/>
                </a:solidFill>
                <a:latin typeface="+mn-lt"/>
                <a:cs typeface="Microsoft Sans Serif" panose="020B0604020202020204" pitchFamily="34" charset="0"/>
              </a:rPr>
              <a:t>WoerdenWijzer</a:t>
            </a:r>
            <a:endParaRPr lang="nl-NL" b="1" spc="-100" dirty="0">
              <a:solidFill>
                <a:srgbClr val="FF665E"/>
              </a:solidFill>
              <a:latin typeface="+mn-lt"/>
              <a:cs typeface="Microsoft Sans Serif" panose="020B0604020202020204" pitchFamily="34" charset="0"/>
            </a:endParaRPr>
          </a:p>
        </p:txBody>
      </p:sp>
      <p:sp>
        <p:nvSpPr>
          <p:cNvPr id="2" name="Tijdelijke aanduiding voor inhoud 1"/>
          <p:cNvSpPr>
            <a:spLocks noGrp="1"/>
          </p:cNvSpPr>
          <p:nvPr>
            <p:ph idx="1"/>
          </p:nvPr>
        </p:nvSpPr>
        <p:spPr>
          <a:xfrm>
            <a:off x="426368" y="1844824"/>
            <a:ext cx="8291264" cy="2880320"/>
          </a:xfrm>
        </p:spPr>
        <p:txBody>
          <a:bodyPr>
            <a:normAutofit/>
          </a:bodyPr>
          <a:lstStyle/>
          <a:p>
            <a:r>
              <a:rPr lang="nl-NL" sz="2400" dirty="0" smtClean="0"/>
              <a:t>Dichterbij de inwoner werken</a:t>
            </a:r>
          </a:p>
          <a:p>
            <a:r>
              <a:rPr lang="nl-NL" sz="2400" dirty="0" smtClean="0"/>
              <a:t>Aanwezig op verschillende locaties</a:t>
            </a:r>
          </a:p>
          <a:p>
            <a:r>
              <a:rPr lang="nl-NL" sz="2400" dirty="0" smtClean="0"/>
              <a:t>Consulenten blijven de inwoner langer volgen</a:t>
            </a:r>
          </a:p>
          <a:p>
            <a:r>
              <a:rPr lang="nl-NL" sz="2400" dirty="0" smtClean="0"/>
              <a:t>Betere samenwerking tussen organisaties</a:t>
            </a:r>
          </a:p>
        </p:txBody>
      </p:sp>
      <p:pic>
        <p:nvPicPr>
          <p:cNvPr id="9" name="Picture 3" descr="N:\Teams\communicatie-en-personeel\communicatie\saskia\sociaal domein breed\woerdenwijzer\campagne 2017\briefpapier en enveloppen\voor xential\briefpapier_skylin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335724"/>
            <a:ext cx="9144000" cy="1515397"/>
          </a:xfrm>
          <a:prstGeom prst="rect">
            <a:avLst/>
          </a:prstGeom>
          <a:noFill/>
          <a:extLst>
            <a:ext uri="{909E8E84-426E-40DD-AFC4-6F175D3DCCD1}">
              <a14:hiddenFill xmlns:a14="http://schemas.microsoft.com/office/drawing/2010/main">
                <a:solidFill>
                  <a:srgbClr val="FFFFFF"/>
                </a:solidFill>
              </a14:hiddenFill>
            </a:ext>
          </a:extLst>
        </p:spPr>
      </p:pic>
      <p:pic>
        <p:nvPicPr>
          <p:cNvPr id="3" name="Afbeelding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72200" y="3212976"/>
            <a:ext cx="2305050" cy="1990725"/>
          </a:xfrm>
          <a:prstGeom prst="rect">
            <a:avLst/>
          </a:prstGeom>
        </p:spPr>
      </p:pic>
    </p:spTree>
    <p:extLst>
      <p:ext uri="{BB962C8B-B14F-4D97-AF65-F5344CB8AC3E}">
        <p14:creationId xmlns:p14="http://schemas.microsoft.com/office/powerpoint/2010/main" val="23192431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p:txBody>
          <a:bodyPr>
            <a:normAutofit/>
          </a:bodyPr>
          <a:lstStyle/>
          <a:p>
            <a:r>
              <a:rPr lang="nl-NL" b="1" spc="-100" dirty="0" smtClean="0">
                <a:solidFill>
                  <a:srgbClr val="FF665E"/>
                </a:solidFill>
                <a:latin typeface="+mn-lt"/>
                <a:cs typeface="Microsoft Sans Serif" panose="020B0604020202020204" pitchFamily="34" charset="0"/>
              </a:rPr>
              <a:t>Contactgegevens regio</a:t>
            </a:r>
            <a:endParaRPr lang="nl-NL" b="1" spc="-100" dirty="0">
              <a:solidFill>
                <a:srgbClr val="FF665E"/>
              </a:solidFill>
              <a:latin typeface="+mn-lt"/>
              <a:cs typeface="Microsoft Sans Serif" panose="020B0604020202020204" pitchFamily="34" charset="0"/>
            </a:endParaRPr>
          </a:p>
        </p:txBody>
      </p:sp>
      <p:sp>
        <p:nvSpPr>
          <p:cNvPr id="2" name="Tijdelijke aanduiding voor inhoud 1"/>
          <p:cNvSpPr>
            <a:spLocks noGrp="1"/>
          </p:cNvSpPr>
          <p:nvPr>
            <p:ph idx="1"/>
          </p:nvPr>
        </p:nvSpPr>
        <p:spPr>
          <a:xfrm>
            <a:off x="426368" y="1844824"/>
            <a:ext cx="8291264" cy="2880320"/>
          </a:xfrm>
        </p:spPr>
        <p:txBody>
          <a:bodyPr>
            <a:normAutofit/>
          </a:bodyPr>
          <a:lstStyle/>
          <a:p>
            <a:r>
              <a:rPr lang="nl-NL" sz="2400" dirty="0" smtClean="0"/>
              <a:t>Montfoort: SWOM 0348-469109 </a:t>
            </a:r>
            <a:r>
              <a:rPr lang="nl-NL" sz="2400" dirty="0" smtClean="0">
                <a:hlinkClick r:id="rId3"/>
              </a:rPr>
              <a:t>sociaalteam@swomontfoort.nl</a:t>
            </a:r>
            <a:endParaRPr lang="nl-NL" sz="2400" dirty="0" smtClean="0"/>
          </a:p>
          <a:p>
            <a:r>
              <a:rPr lang="nl-NL" sz="2400" dirty="0" smtClean="0"/>
              <a:t>Stichtse Vecht 14-0346 (algemeen nummer)</a:t>
            </a:r>
          </a:p>
          <a:p>
            <a:r>
              <a:rPr lang="nl-NL" sz="2400" dirty="0"/>
              <a:t>Oudewater 0348 </a:t>
            </a:r>
            <a:r>
              <a:rPr lang="nl-NL" sz="2400" dirty="0" smtClean="0"/>
              <a:t>– 561893 </a:t>
            </a:r>
            <a:r>
              <a:rPr lang="nl-NL" sz="2400" dirty="0">
                <a:hlinkClick r:id="rId4"/>
              </a:rPr>
              <a:t>info@stadsteamoudewater.nl</a:t>
            </a:r>
            <a:endParaRPr lang="nl-NL" sz="2400" dirty="0" smtClean="0"/>
          </a:p>
          <a:p>
            <a:r>
              <a:rPr lang="nl-NL" sz="2400" dirty="0" smtClean="0"/>
              <a:t>De Ronde Venen: servicepunt Wonen, Welzijn </a:t>
            </a:r>
            <a:r>
              <a:rPr lang="nl-NL" sz="2400" dirty="0"/>
              <a:t>en Zorg </a:t>
            </a:r>
            <a:r>
              <a:rPr lang="nl-NL" sz="2400" dirty="0" smtClean="0"/>
              <a:t>0297 </a:t>
            </a:r>
            <a:r>
              <a:rPr lang="nl-NL" sz="2400" dirty="0"/>
              <a:t>- 58 76 </a:t>
            </a:r>
            <a:r>
              <a:rPr lang="nl-NL" sz="2400" dirty="0" smtClean="0"/>
              <a:t>00</a:t>
            </a:r>
          </a:p>
        </p:txBody>
      </p:sp>
      <p:pic>
        <p:nvPicPr>
          <p:cNvPr id="9" name="Picture 3" descr="N:\Teams\communicatie-en-personeel\communicatie\saskia\sociaal domein breed\woerdenwijzer\campagne 2017\briefpapier en enveloppen\voor xential\briefpapier_skyline.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335724"/>
            <a:ext cx="9144000" cy="1515397"/>
          </a:xfrm>
          <a:prstGeom prst="rect">
            <a:avLst/>
          </a:prstGeom>
          <a:noFill/>
          <a:extLst>
            <a:ext uri="{909E8E84-426E-40DD-AFC4-6F175D3DCCD1}">
              <a14:hiddenFill xmlns:a14="http://schemas.microsoft.com/office/drawing/2010/main">
                <a:solidFill>
                  <a:srgbClr val="FFFFFF"/>
                </a:solidFill>
              </a14:hiddenFill>
            </a:ext>
          </a:extLst>
        </p:spPr>
      </p:pic>
      <p:pic>
        <p:nvPicPr>
          <p:cNvPr id="3" name="Afbeelding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48064" y="4221088"/>
            <a:ext cx="3638550" cy="1257300"/>
          </a:xfrm>
          <a:prstGeom prst="rect">
            <a:avLst/>
          </a:prstGeom>
        </p:spPr>
      </p:pic>
    </p:spTree>
    <p:extLst>
      <p:ext uri="{BB962C8B-B14F-4D97-AF65-F5344CB8AC3E}">
        <p14:creationId xmlns:p14="http://schemas.microsoft.com/office/powerpoint/2010/main" val="20807037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N:\Teams\communicatie-en-personeel\communicatie\saskia\sociaal domein breed\woerdenwijzer\campagne 2017\beelden als jpg\a0_poster def_lr-3 - kopie.jpg">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46593" y="0"/>
            <a:ext cx="48508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54059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755576" y="1556792"/>
            <a:ext cx="8064896" cy="4525963"/>
          </a:xfrm>
        </p:spPr>
        <p:txBody>
          <a:bodyPr>
            <a:normAutofit lnSpcReduction="10000"/>
          </a:bodyPr>
          <a:lstStyle/>
          <a:p>
            <a:pPr marL="0" indent="0">
              <a:buNone/>
            </a:pPr>
            <a:r>
              <a:rPr lang="nl-NL" b="1" spc="-100" dirty="0" smtClean="0">
                <a:solidFill>
                  <a:srgbClr val="FF665E"/>
                </a:solidFill>
                <a:cs typeface="Microsoft Sans Serif" panose="020B0604020202020204" pitchFamily="34" charset="0"/>
              </a:rPr>
              <a:t>Contact</a:t>
            </a:r>
            <a:endParaRPr lang="nl-NL" dirty="0"/>
          </a:p>
          <a:p>
            <a:pPr marL="0" indent="0">
              <a:buNone/>
            </a:pPr>
            <a:r>
              <a:rPr lang="nl-NL" dirty="0"/>
              <a:t>Heeft u vragen over zorg, gezin, werk en inkomen? </a:t>
            </a:r>
            <a:endParaRPr lang="nl-NL" dirty="0" smtClean="0"/>
          </a:p>
          <a:p>
            <a:pPr marL="0" indent="0">
              <a:buNone/>
            </a:pPr>
            <a:r>
              <a:rPr lang="nl-NL" dirty="0" smtClean="0"/>
              <a:t>Wij </a:t>
            </a:r>
            <a:r>
              <a:rPr lang="nl-NL" dirty="0"/>
              <a:t>helpen u graag. </a:t>
            </a:r>
            <a:endParaRPr lang="nl-NL" dirty="0" smtClean="0"/>
          </a:p>
          <a:p>
            <a:pPr marL="0" indent="0">
              <a:buNone/>
            </a:pPr>
            <a:endParaRPr lang="nl-NL" sz="1200" dirty="0"/>
          </a:p>
          <a:p>
            <a:r>
              <a:rPr lang="nl-NL" b="1" dirty="0">
                <a:solidFill>
                  <a:schemeClr val="accent6"/>
                </a:solidFill>
              </a:rPr>
              <a:t>Telefoon</a:t>
            </a:r>
            <a:r>
              <a:rPr lang="nl-NL" b="1" dirty="0"/>
              <a:t> </a:t>
            </a:r>
            <a:r>
              <a:rPr lang="nl-NL" dirty="0"/>
              <a:t>(0348) 428 </a:t>
            </a:r>
            <a:r>
              <a:rPr lang="nl-NL" dirty="0" smtClean="0"/>
              <a:t>600</a:t>
            </a:r>
          </a:p>
          <a:p>
            <a:r>
              <a:rPr lang="en-US" b="1" dirty="0" smtClean="0">
                <a:solidFill>
                  <a:schemeClr val="accent6"/>
                </a:solidFill>
              </a:rPr>
              <a:t>E-mail</a:t>
            </a:r>
            <a:r>
              <a:rPr lang="en-US" dirty="0" smtClean="0"/>
              <a:t> </a:t>
            </a:r>
            <a:r>
              <a:rPr lang="en-US" dirty="0"/>
              <a:t>info@woerdenwijzer.nl </a:t>
            </a:r>
            <a:endParaRPr lang="en-US" dirty="0" smtClean="0"/>
          </a:p>
          <a:p>
            <a:r>
              <a:rPr lang="nl-NL" b="1" dirty="0" smtClean="0">
                <a:solidFill>
                  <a:schemeClr val="accent6"/>
                </a:solidFill>
              </a:rPr>
              <a:t>Bezoekadres</a:t>
            </a:r>
            <a:r>
              <a:rPr lang="nl-NL" dirty="0" smtClean="0"/>
              <a:t> </a:t>
            </a:r>
            <a:r>
              <a:rPr lang="nl-NL" dirty="0"/>
              <a:t>Stadhuis, Bleek 10, Woerden </a:t>
            </a:r>
            <a:r>
              <a:rPr lang="nl-NL" dirty="0" smtClean="0"/>
              <a:t>(alleen </a:t>
            </a:r>
            <a:r>
              <a:rPr lang="nl-NL" dirty="0"/>
              <a:t>op afspraak</a:t>
            </a:r>
            <a:r>
              <a:rPr lang="nl-NL" dirty="0" smtClean="0"/>
              <a:t>)</a:t>
            </a:r>
            <a:endParaRPr lang="nl-NL" dirty="0"/>
          </a:p>
        </p:txBody>
      </p:sp>
      <p:pic>
        <p:nvPicPr>
          <p:cNvPr id="4" name="Picture 2" descr="N:\Teams\communicatie-en-personeel\communicatie\saskia\sociaal domein breed\woerdenwijzer\campagne 2017\logo\woerdenwijzer_logo_2017_fc.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4865" y="188640"/>
            <a:ext cx="1728192" cy="106486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N:\Teams\communicatie-en-personeel\communicatie\saskia\sociaal domein breed\woerdenwijzer\campagne 2017\briefpapier en enveloppen\voor xential\briefpapier_skylin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335724"/>
            <a:ext cx="9144000" cy="1515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5684788"/>
      </p:ext>
    </p:extLst>
  </p:cSld>
  <p:clrMapOvr>
    <a:masterClrMapping/>
  </p:clrMapOvr>
  <p:timing>
    <p:tnLst>
      <p:par>
        <p:cTn id="1" dur="indefinite" restart="never" nodeType="tmRoot"/>
      </p:par>
    </p:tnLst>
  </p:timing>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304</TotalTime>
  <Words>1599</Words>
  <Application>Microsoft Office PowerPoint</Application>
  <PresentationFormat>Diavoorstelling (4:3)</PresentationFormat>
  <Paragraphs>115</Paragraphs>
  <Slides>17</Slides>
  <Notes>17</Notes>
  <HiddenSlides>0</HiddenSlides>
  <MMClips>0</MMClips>
  <ScaleCrop>false</ScaleCrop>
  <HeadingPairs>
    <vt:vector size="4" baseType="variant">
      <vt:variant>
        <vt:lpstr>Thema</vt:lpstr>
      </vt:variant>
      <vt:variant>
        <vt:i4>1</vt:i4>
      </vt:variant>
      <vt:variant>
        <vt:lpstr>Diatitels</vt:lpstr>
      </vt:variant>
      <vt:variant>
        <vt:i4>17</vt:i4>
      </vt:variant>
    </vt:vector>
  </HeadingPairs>
  <TitlesOfParts>
    <vt:vector size="18" baseType="lpstr">
      <vt:lpstr>Kantoorthema</vt:lpstr>
      <vt:lpstr>PowerPoint-presentatie</vt:lpstr>
      <vt:lpstr>Wat is WoerdenWijzer?</vt:lpstr>
      <vt:lpstr>PowerPoint-presentatie</vt:lpstr>
      <vt:lpstr>Waarvoor kunt u terecht?</vt:lpstr>
      <vt:lpstr>Welke vragen komen bij ons binnen?</vt:lpstr>
      <vt:lpstr>PowerPoint-presentatie</vt:lpstr>
      <vt:lpstr>PowerPoint-presentatie</vt:lpstr>
      <vt:lpstr>Wat betekent dat voor u?</vt:lpstr>
      <vt:lpstr>Wmo = maatwerk!</vt:lpstr>
      <vt:lpstr>Wat loopt via gemeente?</vt:lpstr>
      <vt:lpstr>Waar kunt u terecht?</vt:lpstr>
      <vt:lpstr>Kosten</vt:lpstr>
      <vt:lpstr>Uw informatie is vertrouwelijk</vt:lpstr>
      <vt:lpstr>Ontwikkelingen binnen WoerdenWijzer</vt:lpstr>
      <vt:lpstr>Contactgegevens regio</vt:lpstr>
      <vt:lpstr>PowerPoint-presentatie</vt:lpstr>
      <vt:lpstr>PowerPoint-presentatie</vt:lpstr>
    </vt:vector>
  </TitlesOfParts>
  <Company>Gemeente Woerden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WoerdenWijzer</dc:title>
  <dc:creator>Haak, Erie</dc:creator>
  <cp:lastModifiedBy>Haak, Erie</cp:lastModifiedBy>
  <cp:revision>43</cp:revision>
  <dcterms:created xsi:type="dcterms:W3CDTF">2017-03-15T07:12:07Z</dcterms:created>
  <dcterms:modified xsi:type="dcterms:W3CDTF">2019-06-06T06:43:51Z</dcterms:modified>
</cp:coreProperties>
</file>