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4" r:id="rId1"/>
  </p:sldMasterIdLst>
  <p:notesMasterIdLst>
    <p:notesMasterId r:id="rId22"/>
  </p:notesMasterIdLst>
  <p:sldIdLst>
    <p:sldId id="256" r:id="rId2"/>
    <p:sldId id="257" r:id="rId3"/>
    <p:sldId id="274" r:id="rId4"/>
    <p:sldId id="259" r:id="rId5"/>
    <p:sldId id="275" r:id="rId6"/>
    <p:sldId id="261" r:id="rId7"/>
    <p:sldId id="276" r:id="rId8"/>
    <p:sldId id="266" r:id="rId9"/>
    <p:sldId id="267" r:id="rId10"/>
    <p:sldId id="268" r:id="rId11"/>
    <p:sldId id="269" r:id="rId12"/>
    <p:sldId id="278" r:id="rId13"/>
    <p:sldId id="263" r:id="rId14"/>
    <p:sldId id="283" r:id="rId15"/>
    <p:sldId id="280" r:id="rId16"/>
    <p:sldId id="282" r:id="rId17"/>
    <p:sldId id="279" r:id="rId18"/>
    <p:sldId id="281" r:id="rId19"/>
    <p:sldId id="277" r:id="rId20"/>
    <p:sldId id="265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81" d="100"/>
          <a:sy n="81" d="100"/>
        </p:scale>
        <p:origin x="-78" y="-7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672046-3195-4CBD-9E80-29925325530A}" type="datetimeFigureOut">
              <a:rPr lang="nl-NL" smtClean="0"/>
              <a:t>23-8-2018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4E085D-AE6A-4B25-ABF1-7E2A07C0E07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905068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nl-NL" smtClean="0"/>
              <a:t>Klik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6DFF08F-DC6B-4601-B491-B0F83F6DD2DA}" type="datetimeFigureOut">
              <a:rPr lang="en-US" dirty="0"/>
              <a:t>8/23/2018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8/23/2018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8/23/2018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8/23/2018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8/23/2018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8/23/2018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8/23/2018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8/23/2018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 smtClean="0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8/23/2018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8/23/2018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8/23/2018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8/23/2018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google.nl/url?sa=i&amp;rct=j&amp;q=&amp;esrc=s&amp;source=images&amp;cd=&amp;cad=rja&amp;uact=8&amp;ved=2ahUKEwi0x53H1_vcAhWEZFAKHd3ODyQQjRx6BAgBEAU&amp;url=http://www.kaartzo.nl/bedankt-58973810.html&amp;psig=AOvVaw1WWlNTMQ-AEAbEmIskgv8j&amp;ust=1534856273658935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Logopedie</a:t>
            </a:r>
            <a:r>
              <a:rPr lang="en-US" dirty="0" smtClean="0"/>
              <a:t> </a:t>
            </a:r>
            <a:r>
              <a:rPr lang="en-US" dirty="0" err="1" smtClean="0"/>
              <a:t>bij</a:t>
            </a:r>
            <a:r>
              <a:rPr lang="en-US" dirty="0" smtClean="0"/>
              <a:t> de </a:t>
            </a:r>
            <a:r>
              <a:rPr lang="en-US" dirty="0" err="1" smtClean="0"/>
              <a:t>ziekte</a:t>
            </a:r>
            <a:r>
              <a:rPr lang="en-US" dirty="0" smtClean="0"/>
              <a:t> van </a:t>
            </a:r>
            <a:r>
              <a:rPr lang="en-US" dirty="0" err="1" smtClean="0"/>
              <a:t>parkinson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err="1" smtClean="0"/>
              <a:t>Zaterdag</a:t>
            </a:r>
            <a:r>
              <a:rPr lang="en-US" sz="2800" dirty="0" smtClean="0"/>
              <a:t> 8 </a:t>
            </a:r>
            <a:r>
              <a:rPr lang="en-US" sz="2800" dirty="0" err="1" smtClean="0"/>
              <a:t>september</a:t>
            </a:r>
            <a:r>
              <a:rPr lang="en-US" sz="2800" dirty="0" smtClean="0"/>
              <a:t> 2018 </a:t>
            </a:r>
          </a:p>
        </p:txBody>
      </p:sp>
    </p:spTree>
    <p:extLst>
      <p:ext uri="{BB962C8B-B14F-4D97-AF65-F5344CB8AC3E}">
        <p14:creationId xmlns:p14="http://schemas.microsoft.com/office/powerpoint/2010/main" val="34830442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 dirty="0" smtClean="0">
                <a:solidFill>
                  <a:schemeClr val="tx1"/>
                </a:solidFill>
              </a:rPr>
              <a:t>Wij stellen ons voor </a:t>
            </a:r>
            <a:endParaRPr lang="nl-NL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http://www.sjorsmoonen.nl/files/afbeelding_samenwerkin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8448" y="2957483"/>
            <a:ext cx="3810000" cy="282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jdelijke aanduiding voor inhoud 2"/>
          <p:cNvSpPr>
            <a:spLocks noGrp="1"/>
          </p:cNvSpPr>
          <p:nvPr>
            <p:ph idx="1"/>
          </p:nvPr>
        </p:nvSpPr>
        <p:spPr>
          <a:xfrm>
            <a:off x="1080100" y="2055298"/>
            <a:ext cx="9872871" cy="4310332"/>
          </a:xfrm>
        </p:spPr>
        <p:txBody>
          <a:bodyPr>
            <a:normAutofit/>
          </a:bodyPr>
          <a:lstStyle/>
          <a:p>
            <a:r>
              <a:rPr lang="en-US" sz="3200" dirty="0" smtClean="0">
                <a:solidFill>
                  <a:schemeClr val="tx1"/>
                </a:solidFill>
              </a:rPr>
              <a:t>Ank Koppert -Oubrie  </a:t>
            </a:r>
            <a:r>
              <a:rPr lang="en-US" sz="2800" i="1" dirty="0" smtClean="0">
                <a:solidFill>
                  <a:schemeClr val="tx1"/>
                </a:solidFill>
              </a:rPr>
              <a:t>(</a:t>
            </a:r>
            <a:r>
              <a:rPr lang="en-US" sz="2800" i="1" dirty="0" err="1" smtClean="0">
                <a:solidFill>
                  <a:schemeClr val="tx1"/>
                </a:solidFill>
              </a:rPr>
              <a:t>regio</a:t>
            </a:r>
            <a:r>
              <a:rPr lang="en-US" sz="2800" i="1" dirty="0" smtClean="0">
                <a:solidFill>
                  <a:schemeClr val="tx1"/>
                </a:solidFill>
              </a:rPr>
              <a:t> Woerden) </a:t>
            </a:r>
          </a:p>
          <a:p>
            <a:r>
              <a:rPr lang="en-US" sz="3200" dirty="0" smtClean="0">
                <a:solidFill>
                  <a:schemeClr val="tx1"/>
                </a:solidFill>
              </a:rPr>
              <a:t>Elsbeth Niessen  </a:t>
            </a:r>
            <a:r>
              <a:rPr lang="en-US" sz="2800" i="1" dirty="0" smtClean="0">
                <a:solidFill>
                  <a:schemeClr val="tx1"/>
                </a:solidFill>
              </a:rPr>
              <a:t>(</a:t>
            </a:r>
            <a:r>
              <a:rPr lang="en-US" sz="2800" i="1" dirty="0" err="1" smtClean="0">
                <a:solidFill>
                  <a:schemeClr val="tx1"/>
                </a:solidFill>
              </a:rPr>
              <a:t>regio</a:t>
            </a:r>
            <a:r>
              <a:rPr lang="en-US" sz="2800" i="1" dirty="0" smtClean="0">
                <a:solidFill>
                  <a:schemeClr val="tx1"/>
                </a:solidFill>
              </a:rPr>
              <a:t> Breukelen)</a:t>
            </a:r>
          </a:p>
          <a:p>
            <a:r>
              <a:rPr lang="en-US" sz="3200" dirty="0" smtClean="0">
                <a:solidFill>
                  <a:schemeClr val="tx1"/>
                </a:solidFill>
              </a:rPr>
              <a:t>Anouk Vial 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2800" i="1" dirty="0" smtClean="0">
                <a:solidFill>
                  <a:schemeClr val="tx1"/>
                </a:solidFill>
              </a:rPr>
              <a:t>(</a:t>
            </a:r>
            <a:r>
              <a:rPr lang="en-US" sz="2800" i="1" dirty="0" err="1" smtClean="0">
                <a:solidFill>
                  <a:schemeClr val="tx1"/>
                </a:solidFill>
              </a:rPr>
              <a:t>regio</a:t>
            </a:r>
            <a:r>
              <a:rPr lang="en-US" sz="2800" i="1" dirty="0" smtClean="0">
                <a:solidFill>
                  <a:schemeClr val="tx1"/>
                </a:solidFill>
              </a:rPr>
              <a:t> De Ronde </a:t>
            </a:r>
            <a:r>
              <a:rPr lang="en-US" sz="2800" i="1" dirty="0" err="1" smtClean="0">
                <a:solidFill>
                  <a:schemeClr val="tx1"/>
                </a:solidFill>
              </a:rPr>
              <a:t>Venen</a:t>
            </a:r>
            <a:r>
              <a:rPr lang="en-US" sz="2800" i="1" dirty="0" smtClean="0">
                <a:solidFill>
                  <a:schemeClr val="tx1"/>
                </a:solidFill>
              </a:rPr>
              <a:t>)</a:t>
            </a:r>
            <a:endParaRPr lang="en-US" sz="2800" i="1" dirty="0" smtClean="0"/>
          </a:p>
        </p:txBody>
      </p:sp>
    </p:spTree>
    <p:extLst>
      <p:ext uri="{BB962C8B-B14F-4D97-AF65-F5344CB8AC3E}">
        <p14:creationId xmlns:p14="http://schemas.microsoft.com/office/powerpoint/2010/main" val="15647234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 dirty="0" smtClean="0">
                <a:solidFill>
                  <a:schemeClr val="tx1"/>
                </a:solidFill>
              </a:rPr>
              <a:t>Programma</a:t>
            </a:r>
            <a:endParaRPr lang="nl-NL" b="1" dirty="0">
              <a:solidFill>
                <a:schemeClr val="tx1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1143000" y="2057400"/>
            <a:ext cx="10017370" cy="4038600"/>
          </a:xfrm>
        </p:spPr>
        <p:txBody>
          <a:bodyPr>
            <a:normAutofit/>
          </a:bodyPr>
          <a:lstStyle/>
          <a:p>
            <a:r>
              <a:rPr lang="nl-NL" sz="3200" dirty="0" smtClean="0">
                <a:solidFill>
                  <a:schemeClr val="tx1"/>
                </a:solidFill>
              </a:rPr>
              <a:t>Logopedie bij de ziekte van Parkinson</a:t>
            </a:r>
          </a:p>
          <a:p>
            <a:r>
              <a:rPr lang="nl-NL" sz="3200" dirty="0" smtClean="0">
                <a:solidFill>
                  <a:schemeClr val="tx1"/>
                </a:solidFill>
              </a:rPr>
              <a:t>Behandeling spreken </a:t>
            </a:r>
          </a:p>
          <a:p>
            <a:r>
              <a:rPr lang="nl-NL" sz="3200" dirty="0" smtClean="0">
                <a:solidFill>
                  <a:schemeClr val="tx1"/>
                </a:solidFill>
              </a:rPr>
              <a:t>Pauze</a:t>
            </a:r>
          </a:p>
          <a:p>
            <a:r>
              <a:rPr lang="nl-NL" sz="3200" dirty="0" smtClean="0">
                <a:solidFill>
                  <a:schemeClr val="tx1"/>
                </a:solidFill>
              </a:rPr>
              <a:t>Slikproblemen </a:t>
            </a:r>
            <a:endParaRPr lang="nl-NL" sz="3200" dirty="0">
              <a:solidFill>
                <a:schemeClr val="tx1"/>
              </a:solidFill>
            </a:endParaRPr>
          </a:p>
          <a:p>
            <a:r>
              <a:rPr lang="nl-NL" sz="3200" dirty="0" smtClean="0">
                <a:solidFill>
                  <a:schemeClr val="tx1"/>
                </a:solidFill>
              </a:rPr>
              <a:t>Speeddaten met professionals </a:t>
            </a:r>
          </a:p>
        </p:txBody>
      </p:sp>
    </p:spTree>
    <p:extLst>
      <p:ext uri="{BB962C8B-B14F-4D97-AF65-F5344CB8AC3E}">
        <p14:creationId xmlns:p14="http://schemas.microsoft.com/office/powerpoint/2010/main" val="21232386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</a:rPr>
              <a:t>Wat is logopedie? </a:t>
            </a:r>
            <a:endParaRPr lang="nl-NL" b="1" dirty="0">
              <a:solidFill>
                <a:schemeClr val="tx1"/>
              </a:solidFill>
            </a:endParaRPr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358" y="1870380"/>
            <a:ext cx="6325150" cy="4571643"/>
          </a:xfrm>
        </p:spPr>
      </p:pic>
    </p:spTree>
    <p:extLst>
      <p:ext uri="{BB962C8B-B14F-4D97-AF65-F5344CB8AC3E}">
        <p14:creationId xmlns:p14="http://schemas.microsoft.com/office/powerpoint/2010/main" val="11455159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 dirty="0" smtClean="0">
                <a:solidFill>
                  <a:schemeClr val="tx1"/>
                </a:solidFill>
              </a:rPr>
              <a:t>Logopedie bij de ziekte van Parkinson</a:t>
            </a:r>
            <a:endParaRPr lang="nl-NL" b="1" dirty="0">
              <a:solidFill>
                <a:schemeClr val="tx1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r>
              <a:rPr lang="nl-NL" sz="2800" dirty="0" smtClean="0">
                <a:solidFill>
                  <a:schemeClr val="tx1"/>
                </a:solidFill>
              </a:rPr>
              <a:t>Problemen kunnen optreden bij: </a:t>
            </a:r>
          </a:p>
          <a:p>
            <a:r>
              <a:rPr lang="nl-NL" sz="2800" dirty="0" smtClean="0">
                <a:solidFill>
                  <a:schemeClr val="tx1"/>
                </a:solidFill>
              </a:rPr>
              <a:t>Spreken</a:t>
            </a:r>
          </a:p>
          <a:p>
            <a:r>
              <a:rPr lang="nl-NL" sz="2800" dirty="0" smtClean="0">
                <a:solidFill>
                  <a:schemeClr val="tx1"/>
                </a:solidFill>
              </a:rPr>
              <a:t>Stem </a:t>
            </a:r>
          </a:p>
          <a:p>
            <a:r>
              <a:rPr lang="nl-NL" sz="2800" dirty="0" smtClean="0">
                <a:solidFill>
                  <a:schemeClr val="tx1"/>
                </a:solidFill>
              </a:rPr>
              <a:t>Slikken</a:t>
            </a:r>
          </a:p>
          <a:p>
            <a:r>
              <a:rPr lang="nl-NL" sz="2800" dirty="0" smtClean="0">
                <a:solidFill>
                  <a:schemeClr val="tx1"/>
                </a:solidFill>
              </a:rPr>
              <a:t>Speekselbeheersing </a:t>
            </a:r>
          </a:p>
          <a:p>
            <a:r>
              <a:rPr lang="nl-NL" sz="2800" dirty="0" smtClean="0">
                <a:solidFill>
                  <a:schemeClr val="tx1"/>
                </a:solidFill>
              </a:rPr>
              <a:t>Woordvinding </a:t>
            </a:r>
          </a:p>
          <a:p>
            <a:r>
              <a:rPr lang="nl-NL" sz="2800" dirty="0" smtClean="0">
                <a:solidFill>
                  <a:schemeClr val="tx1"/>
                </a:solidFill>
              </a:rPr>
              <a:t>Communicatie</a:t>
            </a:r>
          </a:p>
          <a:p>
            <a:endParaRPr lang="nl-NL" dirty="0" smtClean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8449242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 dirty="0" smtClean="0">
                <a:solidFill>
                  <a:schemeClr val="tx1"/>
                </a:solidFill>
              </a:rPr>
              <a:t>Klachten… En nu ? </a:t>
            </a:r>
            <a:endParaRPr lang="nl-NL" b="1" dirty="0">
              <a:solidFill>
                <a:schemeClr val="tx1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1048109" y="1794294"/>
            <a:ext cx="10079966" cy="2846717"/>
          </a:xfrm>
        </p:spPr>
        <p:txBody>
          <a:bodyPr>
            <a:normAutofit lnSpcReduction="10000"/>
          </a:bodyPr>
          <a:lstStyle/>
          <a:p>
            <a:r>
              <a:rPr lang="nl-NL" sz="3200" dirty="0" smtClean="0">
                <a:solidFill>
                  <a:schemeClr val="tx1"/>
                </a:solidFill>
              </a:rPr>
              <a:t>Bespreken met arts/neuroloog/</a:t>
            </a:r>
            <a:r>
              <a:rPr lang="nl-NL" sz="3200" dirty="0" err="1" smtClean="0">
                <a:solidFill>
                  <a:schemeClr val="tx1"/>
                </a:solidFill>
              </a:rPr>
              <a:t>parkinsonverpleegkundige</a:t>
            </a:r>
            <a:r>
              <a:rPr lang="nl-NL" sz="3200" dirty="0" smtClean="0">
                <a:solidFill>
                  <a:schemeClr val="tx1"/>
                </a:solidFill>
              </a:rPr>
              <a:t> </a:t>
            </a:r>
          </a:p>
          <a:p>
            <a:r>
              <a:rPr lang="nl-NL" sz="3200" dirty="0" smtClean="0">
                <a:solidFill>
                  <a:schemeClr val="tx1"/>
                </a:solidFill>
              </a:rPr>
              <a:t>Verwijsbrief vragen aan arts </a:t>
            </a:r>
            <a:endParaRPr lang="nl-NL" sz="3200" dirty="0">
              <a:solidFill>
                <a:schemeClr val="tx1"/>
              </a:solidFill>
            </a:endParaRPr>
          </a:p>
          <a:p>
            <a:r>
              <a:rPr lang="nl-NL" sz="3200" dirty="0" smtClean="0">
                <a:solidFill>
                  <a:schemeClr val="tx1"/>
                </a:solidFill>
              </a:rPr>
              <a:t>Afspraak maken met logopedist </a:t>
            </a:r>
          </a:p>
          <a:p>
            <a:r>
              <a:rPr lang="nl-NL" sz="3200" dirty="0">
                <a:solidFill>
                  <a:schemeClr val="tx1"/>
                </a:solidFill>
              </a:rPr>
              <a:t> </a:t>
            </a:r>
            <a:r>
              <a:rPr lang="nl-NL" sz="3200" dirty="0" smtClean="0">
                <a:solidFill>
                  <a:schemeClr val="tx1"/>
                </a:solidFill>
              </a:rPr>
              <a:t>Vragenlijst invullen </a:t>
            </a:r>
          </a:p>
          <a:p>
            <a:r>
              <a:rPr lang="nl-NL" sz="3200" dirty="0" smtClean="0">
                <a:solidFill>
                  <a:schemeClr val="tx1"/>
                </a:solidFill>
              </a:rPr>
              <a:t>Eerste afspraak </a:t>
            </a:r>
          </a:p>
        </p:txBody>
      </p:sp>
      <p:pic>
        <p:nvPicPr>
          <p:cNvPr id="2050" name="Picture 2" descr="http://www.tudelft.nl/fileadmin/UD/MenC/Support/Internet/TU%20Website/TU%20Delft/Images/Over_TU_Delft/visie_feiten_en_cijfers/Feiten_en_cijfers/onderzoek200x2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0118" y="3881886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44945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 dirty="0" smtClean="0">
                <a:solidFill>
                  <a:schemeClr val="tx1"/>
                </a:solidFill>
              </a:rPr>
              <a:t>De eerste afspraak </a:t>
            </a:r>
            <a:endParaRPr lang="nl-NL" b="1" dirty="0">
              <a:solidFill>
                <a:schemeClr val="tx1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sz="2800" dirty="0" smtClean="0">
                <a:solidFill>
                  <a:schemeClr val="tx1"/>
                </a:solidFill>
              </a:rPr>
              <a:t>Kennismaken</a:t>
            </a:r>
          </a:p>
          <a:p>
            <a:r>
              <a:rPr lang="nl-NL" sz="2800" dirty="0" smtClean="0">
                <a:solidFill>
                  <a:schemeClr val="tx1"/>
                </a:solidFill>
              </a:rPr>
              <a:t>Persoonsgegevens, zorgverzekeraar en verwijsbrief</a:t>
            </a:r>
          </a:p>
          <a:p>
            <a:r>
              <a:rPr lang="nl-NL" sz="2800" dirty="0" smtClean="0">
                <a:solidFill>
                  <a:schemeClr val="tx1"/>
                </a:solidFill>
              </a:rPr>
              <a:t>Klacht(en) bespreken </a:t>
            </a:r>
          </a:p>
          <a:p>
            <a:r>
              <a:rPr lang="nl-NL" sz="2800" dirty="0">
                <a:solidFill>
                  <a:schemeClr val="tx1"/>
                </a:solidFill>
              </a:rPr>
              <a:t>O</a:t>
            </a:r>
            <a:r>
              <a:rPr lang="nl-NL" sz="2800" dirty="0" smtClean="0">
                <a:solidFill>
                  <a:schemeClr val="tx1"/>
                </a:solidFill>
              </a:rPr>
              <a:t>nderzoek </a:t>
            </a:r>
          </a:p>
          <a:p>
            <a:r>
              <a:rPr lang="nl-NL" sz="2800" dirty="0" smtClean="0">
                <a:solidFill>
                  <a:schemeClr val="tx1"/>
                </a:solidFill>
              </a:rPr>
              <a:t>Uitleg logopedie </a:t>
            </a:r>
            <a:r>
              <a:rPr lang="nl-NL" dirty="0" smtClean="0"/>
              <a:t/>
            </a:r>
            <a:br>
              <a:rPr lang="nl-NL" dirty="0" smtClean="0"/>
            </a:br>
            <a:endParaRPr lang="nl-NL" dirty="0" smtClean="0"/>
          </a:p>
        </p:txBody>
      </p:sp>
    </p:spTree>
    <p:extLst>
      <p:ext uri="{BB962C8B-B14F-4D97-AF65-F5344CB8AC3E}">
        <p14:creationId xmlns:p14="http://schemas.microsoft.com/office/powerpoint/2010/main" val="40878471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 dirty="0" smtClean="0">
                <a:solidFill>
                  <a:schemeClr val="tx1"/>
                </a:solidFill>
              </a:rPr>
              <a:t>ROMP-vragenlijst </a:t>
            </a:r>
            <a:endParaRPr lang="nl-NL" b="1" dirty="0">
              <a:solidFill>
                <a:schemeClr val="tx1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750278" y="2057401"/>
            <a:ext cx="11242430" cy="4484076"/>
          </a:xfrm>
        </p:spPr>
        <p:txBody>
          <a:bodyPr>
            <a:normAutofit/>
          </a:bodyPr>
          <a:lstStyle/>
          <a:p>
            <a:r>
              <a:rPr lang="nl-NL" sz="2800" dirty="0" smtClean="0">
                <a:solidFill>
                  <a:schemeClr val="tx1"/>
                </a:solidFill>
              </a:rPr>
              <a:t>Gericht op spreken, slikken en verminderde speekselbeheersing</a:t>
            </a:r>
            <a:endParaRPr lang="nl-NL" sz="2800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nl-NL" dirty="0" smtClean="0">
              <a:solidFill>
                <a:schemeClr val="tx1"/>
              </a:solidFill>
            </a:endParaRPr>
          </a:p>
          <a:p>
            <a:r>
              <a:rPr lang="nl-NL" sz="2800" dirty="0" smtClean="0">
                <a:solidFill>
                  <a:schemeClr val="tx1"/>
                </a:solidFill>
              </a:rPr>
              <a:t>Voorbeeld stelling: </a:t>
            </a:r>
          </a:p>
          <a:p>
            <a:pPr marL="45720" indent="0">
              <a:buNone/>
            </a:pPr>
            <a:r>
              <a:rPr lang="nl-NL" sz="2000" i="1" dirty="0" smtClean="0">
                <a:solidFill>
                  <a:schemeClr val="tx1"/>
                </a:solidFill>
              </a:rPr>
              <a:t>Spreken tegen bekenden</a:t>
            </a:r>
            <a:br>
              <a:rPr lang="nl-NL" sz="2000" i="1" dirty="0" smtClean="0">
                <a:solidFill>
                  <a:schemeClr val="tx1"/>
                </a:solidFill>
              </a:rPr>
            </a:br>
            <a:r>
              <a:rPr lang="nl-NL" sz="2000" i="1" dirty="0" smtClean="0">
                <a:solidFill>
                  <a:schemeClr val="tx1"/>
                </a:solidFill>
              </a:rPr>
              <a:t>1. Bekenden vinden mij gewoon</a:t>
            </a:r>
            <a:r>
              <a:rPr lang="nl-NL" sz="2000" i="1" dirty="0">
                <a:solidFill>
                  <a:schemeClr val="tx1"/>
                </a:solidFill>
              </a:rPr>
              <a:t> </a:t>
            </a:r>
            <a:r>
              <a:rPr lang="nl-NL" sz="2000" i="1" dirty="0" smtClean="0">
                <a:solidFill>
                  <a:schemeClr val="tx1"/>
                </a:solidFill>
              </a:rPr>
              <a:t>verstaanbaar en ik hoef nooit iets te herhalen</a:t>
            </a:r>
            <a:br>
              <a:rPr lang="nl-NL" sz="2000" i="1" dirty="0" smtClean="0">
                <a:solidFill>
                  <a:schemeClr val="tx1"/>
                </a:solidFill>
              </a:rPr>
            </a:br>
            <a:r>
              <a:rPr lang="nl-NL" sz="2000" i="1" dirty="0" smtClean="0">
                <a:solidFill>
                  <a:schemeClr val="tx1"/>
                </a:solidFill>
              </a:rPr>
              <a:t>2. Voor bekenden ben ik soms slecht te verstaan, als ik niet oplet of moe ben</a:t>
            </a:r>
            <a:br>
              <a:rPr lang="nl-NL" sz="2000" i="1" dirty="0" smtClean="0">
                <a:solidFill>
                  <a:schemeClr val="tx1"/>
                </a:solidFill>
              </a:rPr>
            </a:br>
            <a:r>
              <a:rPr lang="nl-NL" sz="2000" i="1" dirty="0" smtClean="0">
                <a:solidFill>
                  <a:schemeClr val="tx1"/>
                </a:solidFill>
              </a:rPr>
              <a:t>3. Voor bekenden ben ik regelmatig slecht te verstaan en moet ik het meerdere keren herhalen </a:t>
            </a:r>
            <a:br>
              <a:rPr lang="nl-NL" sz="2000" i="1" dirty="0" smtClean="0">
                <a:solidFill>
                  <a:schemeClr val="tx1"/>
                </a:solidFill>
              </a:rPr>
            </a:br>
            <a:r>
              <a:rPr lang="nl-NL" sz="2000" i="1" dirty="0" smtClean="0">
                <a:solidFill>
                  <a:schemeClr val="tx1"/>
                </a:solidFill>
              </a:rPr>
              <a:t>4. Voor bekenden ben ik meestal niet te verstaan, vooral niet als ik moe ben</a:t>
            </a:r>
            <a:br>
              <a:rPr lang="nl-NL" sz="2000" i="1" dirty="0" smtClean="0">
                <a:solidFill>
                  <a:schemeClr val="tx1"/>
                </a:solidFill>
              </a:rPr>
            </a:br>
            <a:r>
              <a:rPr lang="nl-NL" sz="2000" i="1" dirty="0" smtClean="0">
                <a:solidFill>
                  <a:schemeClr val="tx1"/>
                </a:solidFill>
              </a:rPr>
              <a:t>5. Bekenden kunnen mij (bijna) niet meer verstaan </a:t>
            </a:r>
          </a:p>
          <a:p>
            <a:pPr marL="45720" indent="0">
              <a:buNone/>
            </a:pPr>
            <a:endParaRPr lang="nl-NL" dirty="0">
              <a:solidFill>
                <a:schemeClr val="tx1"/>
              </a:solidFill>
            </a:endParaRPr>
          </a:p>
          <a:p>
            <a:endParaRPr lang="nl-NL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03121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656492"/>
            <a:ext cx="9875520" cy="1356360"/>
          </a:xfrm>
        </p:spPr>
        <p:txBody>
          <a:bodyPr/>
          <a:lstStyle/>
          <a:p>
            <a:r>
              <a:rPr lang="nl-NL" b="1" dirty="0" smtClean="0">
                <a:solidFill>
                  <a:schemeClr val="tx1"/>
                </a:solidFill>
              </a:rPr>
              <a:t>Het onderzoek </a:t>
            </a:r>
            <a:endParaRPr lang="nl-NL" b="1" dirty="0">
              <a:solidFill>
                <a:schemeClr val="tx1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1060938" y="2215663"/>
            <a:ext cx="10208623" cy="3376246"/>
          </a:xfrm>
        </p:spPr>
        <p:txBody>
          <a:bodyPr numCol="2"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nl-NL" sz="2800" dirty="0" smtClean="0">
                <a:solidFill>
                  <a:schemeClr val="tx1"/>
                </a:solidFill>
              </a:rPr>
              <a:t>Kauwen / slikken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sz="2800" dirty="0" smtClean="0">
                <a:solidFill>
                  <a:schemeClr val="tx1"/>
                </a:solidFill>
              </a:rPr>
              <a:t>Speekselverlies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sz="2800" dirty="0" smtClean="0">
                <a:solidFill>
                  <a:schemeClr val="tx1"/>
                </a:solidFill>
              </a:rPr>
              <a:t>Lichaamshouding en ontspanning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sz="2800" dirty="0" smtClean="0">
                <a:solidFill>
                  <a:schemeClr val="tx1"/>
                </a:solidFill>
              </a:rPr>
              <a:t>Adem</a:t>
            </a:r>
            <a:endParaRPr lang="nl-NL" sz="2800" dirty="0">
              <a:solidFill>
                <a:schemeClr val="tx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nl-NL" sz="2800" dirty="0" smtClean="0">
                <a:solidFill>
                  <a:schemeClr val="tx1"/>
                </a:solidFill>
              </a:rPr>
              <a:t>Stem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sz="2800" dirty="0" smtClean="0">
                <a:solidFill>
                  <a:schemeClr val="tx1"/>
                </a:solidFill>
              </a:rPr>
              <a:t>Uitspraak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sz="2800" dirty="0" smtClean="0">
                <a:solidFill>
                  <a:schemeClr val="tx1"/>
                </a:solidFill>
              </a:rPr>
              <a:t>Spreektempo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sz="2800" dirty="0" smtClean="0">
                <a:solidFill>
                  <a:schemeClr val="tx1"/>
                </a:solidFill>
              </a:rPr>
              <a:t>Expressie gezicht en spraak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sz="2800" dirty="0" smtClean="0">
                <a:solidFill>
                  <a:schemeClr val="tx1"/>
                </a:solidFill>
              </a:rPr>
              <a:t>Woordvinding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NL" sz="2800" dirty="0" smtClean="0">
                <a:solidFill>
                  <a:schemeClr val="tx1"/>
                </a:solidFill>
              </a:rPr>
              <a:t>Initiatief nemen </a:t>
            </a:r>
            <a:endParaRPr lang="nl-NL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46637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b="1" dirty="0" smtClean="0">
                <a:solidFill>
                  <a:schemeClr val="tx1"/>
                </a:solidFill>
              </a:rPr>
              <a:t>Na het onderzoek … </a:t>
            </a:r>
            <a:endParaRPr lang="nl-NL" b="1" dirty="0">
              <a:solidFill>
                <a:schemeClr val="tx1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1010195" y="2022231"/>
            <a:ext cx="11181805" cy="4038600"/>
          </a:xfrm>
        </p:spPr>
        <p:txBody>
          <a:bodyPr>
            <a:noAutofit/>
          </a:bodyPr>
          <a:lstStyle/>
          <a:p>
            <a:r>
              <a:rPr lang="nl-NL" sz="3200" dirty="0" smtClean="0">
                <a:solidFill>
                  <a:schemeClr val="tx1"/>
                </a:solidFill>
              </a:rPr>
              <a:t>Bevindingen bespreken </a:t>
            </a:r>
          </a:p>
          <a:p>
            <a:r>
              <a:rPr lang="nl-NL" sz="3200" dirty="0" smtClean="0">
                <a:solidFill>
                  <a:schemeClr val="tx1"/>
                </a:solidFill>
              </a:rPr>
              <a:t>Advies geven </a:t>
            </a:r>
            <a:r>
              <a:rPr lang="nl-NL" sz="3200" dirty="0">
                <a:solidFill>
                  <a:schemeClr val="tx1"/>
                </a:solidFill>
              </a:rPr>
              <a:t/>
            </a:r>
            <a:br>
              <a:rPr lang="nl-NL" sz="3200" dirty="0">
                <a:solidFill>
                  <a:schemeClr val="tx1"/>
                </a:solidFill>
              </a:rPr>
            </a:br>
            <a:r>
              <a:rPr lang="nl-NL" sz="3200" dirty="0" smtClean="0">
                <a:solidFill>
                  <a:schemeClr val="tx1"/>
                </a:solidFill>
              </a:rPr>
              <a:t> 	- spreken</a:t>
            </a:r>
            <a:br>
              <a:rPr lang="nl-NL" sz="3200" dirty="0" smtClean="0">
                <a:solidFill>
                  <a:schemeClr val="tx1"/>
                </a:solidFill>
              </a:rPr>
            </a:br>
            <a:r>
              <a:rPr lang="nl-NL" sz="3200" dirty="0" smtClean="0">
                <a:solidFill>
                  <a:schemeClr val="tx1"/>
                </a:solidFill>
              </a:rPr>
              <a:t> 	- speekselverlies</a:t>
            </a:r>
            <a:br>
              <a:rPr lang="nl-NL" sz="3200" dirty="0" smtClean="0">
                <a:solidFill>
                  <a:schemeClr val="tx1"/>
                </a:solidFill>
              </a:rPr>
            </a:br>
            <a:r>
              <a:rPr lang="nl-NL" sz="3200" dirty="0" smtClean="0">
                <a:solidFill>
                  <a:schemeClr val="tx1"/>
                </a:solidFill>
              </a:rPr>
              <a:t> 	- slikken</a:t>
            </a:r>
            <a:br>
              <a:rPr lang="nl-NL" sz="3200" dirty="0" smtClean="0">
                <a:solidFill>
                  <a:schemeClr val="tx1"/>
                </a:solidFill>
              </a:rPr>
            </a:br>
            <a:r>
              <a:rPr lang="nl-NL" sz="3200" dirty="0" smtClean="0">
                <a:solidFill>
                  <a:schemeClr val="tx1"/>
                </a:solidFill>
              </a:rPr>
              <a:t> 	- woordvinding </a:t>
            </a:r>
            <a:br>
              <a:rPr lang="nl-NL" sz="3200" dirty="0" smtClean="0">
                <a:solidFill>
                  <a:schemeClr val="tx1"/>
                </a:solidFill>
              </a:rPr>
            </a:br>
            <a:r>
              <a:rPr lang="nl-NL" sz="3200" dirty="0" smtClean="0">
                <a:solidFill>
                  <a:schemeClr val="tx1"/>
                </a:solidFill>
              </a:rPr>
              <a:t>	- communicatie </a:t>
            </a:r>
          </a:p>
          <a:p>
            <a:r>
              <a:rPr lang="nl-NL" sz="3200" dirty="0" smtClean="0">
                <a:solidFill>
                  <a:schemeClr val="tx1"/>
                </a:solidFill>
              </a:rPr>
              <a:t>Evt. Behandeling </a:t>
            </a:r>
            <a:r>
              <a:rPr lang="nl-NL" sz="3200" dirty="0">
                <a:solidFill>
                  <a:schemeClr val="tx1"/>
                </a:solidFill>
              </a:rPr>
              <a:t>starten </a:t>
            </a:r>
            <a:br>
              <a:rPr lang="nl-NL" sz="3200" dirty="0">
                <a:solidFill>
                  <a:schemeClr val="tx1"/>
                </a:solidFill>
              </a:rPr>
            </a:br>
            <a:r>
              <a:rPr lang="nl-NL" sz="3200" dirty="0" smtClean="0">
                <a:solidFill>
                  <a:schemeClr val="tx1"/>
                </a:solidFill>
              </a:rPr>
              <a:t> 	</a:t>
            </a:r>
            <a:endParaRPr lang="nl-NL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08448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31277" y="386862"/>
            <a:ext cx="9875520" cy="1356360"/>
          </a:xfrm>
        </p:spPr>
        <p:txBody>
          <a:bodyPr>
            <a:normAutofit/>
          </a:bodyPr>
          <a:lstStyle/>
          <a:p>
            <a:r>
              <a:rPr lang="nl-NL" b="1" dirty="0" smtClean="0">
                <a:solidFill>
                  <a:schemeClr val="tx1"/>
                </a:solidFill>
              </a:rPr>
              <a:t>Behandeling PLVT</a:t>
            </a:r>
            <a:endParaRPr lang="nl-NL" b="1" dirty="0">
              <a:solidFill>
                <a:schemeClr val="tx1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1119553" y="1735015"/>
            <a:ext cx="9872871" cy="4443045"/>
          </a:xfrm>
        </p:spPr>
        <p:txBody>
          <a:bodyPr>
            <a:normAutofit fontScale="92500" lnSpcReduction="10000"/>
          </a:bodyPr>
          <a:lstStyle/>
          <a:p>
            <a:r>
              <a:rPr lang="nl-NL" sz="3200" dirty="0" smtClean="0">
                <a:solidFill>
                  <a:schemeClr val="tx1"/>
                </a:solidFill>
              </a:rPr>
              <a:t>PLVT = Pitch </a:t>
            </a:r>
            <a:r>
              <a:rPr lang="nl-NL" sz="3200" dirty="0" err="1" smtClean="0">
                <a:solidFill>
                  <a:schemeClr val="tx1"/>
                </a:solidFill>
              </a:rPr>
              <a:t>Limiting</a:t>
            </a:r>
            <a:r>
              <a:rPr lang="nl-NL" sz="3200" dirty="0" smtClean="0">
                <a:solidFill>
                  <a:schemeClr val="tx1"/>
                </a:solidFill>
              </a:rPr>
              <a:t> Voice Treatment </a:t>
            </a:r>
          </a:p>
          <a:p>
            <a:r>
              <a:rPr lang="nl-NL" sz="3200" dirty="0" smtClean="0">
                <a:solidFill>
                  <a:schemeClr val="tx1"/>
                </a:solidFill>
              </a:rPr>
              <a:t>Bij </a:t>
            </a:r>
            <a:r>
              <a:rPr lang="nl-NL" sz="3200" dirty="0" err="1" smtClean="0">
                <a:solidFill>
                  <a:schemeClr val="tx1"/>
                </a:solidFill>
              </a:rPr>
              <a:t>hypokinetische</a:t>
            </a:r>
            <a:r>
              <a:rPr lang="nl-NL" sz="3200" dirty="0" smtClean="0">
                <a:solidFill>
                  <a:schemeClr val="tx1"/>
                </a:solidFill>
              </a:rPr>
              <a:t> dysartrie </a:t>
            </a:r>
          </a:p>
          <a:p>
            <a:r>
              <a:rPr lang="nl-NL" sz="3200" dirty="0" smtClean="0">
                <a:solidFill>
                  <a:schemeClr val="tx1"/>
                </a:solidFill>
              </a:rPr>
              <a:t>Doel: verbeteren verstaanbaarheid </a:t>
            </a:r>
          </a:p>
          <a:p>
            <a:r>
              <a:rPr lang="nl-NL" sz="3200" dirty="0" smtClean="0">
                <a:solidFill>
                  <a:schemeClr val="tx1"/>
                </a:solidFill>
              </a:rPr>
              <a:t>Luid en laag spreken </a:t>
            </a:r>
          </a:p>
          <a:p>
            <a:r>
              <a:rPr lang="nl-NL" sz="3200" dirty="0" smtClean="0">
                <a:solidFill>
                  <a:schemeClr val="tx1"/>
                </a:solidFill>
              </a:rPr>
              <a:t>PLVT-app </a:t>
            </a:r>
          </a:p>
          <a:p>
            <a:r>
              <a:rPr lang="nl-NL" sz="3200" dirty="0" smtClean="0">
                <a:solidFill>
                  <a:schemeClr val="tx1"/>
                </a:solidFill>
              </a:rPr>
              <a:t>2 </a:t>
            </a:r>
            <a:r>
              <a:rPr lang="nl-NL" sz="3200" dirty="0">
                <a:solidFill>
                  <a:schemeClr val="tx1"/>
                </a:solidFill>
              </a:rPr>
              <a:t>- 3  keer per week </a:t>
            </a:r>
            <a:r>
              <a:rPr lang="nl-NL" sz="3200" dirty="0" smtClean="0">
                <a:solidFill>
                  <a:schemeClr val="tx1"/>
                </a:solidFill>
              </a:rPr>
              <a:t>logopedie. Dagelijks thuis oefenen!</a:t>
            </a:r>
          </a:p>
          <a:p>
            <a:r>
              <a:rPr lang="nl-NL" sz="3200" dirty="0" smtClean="0">
                <a:solidFill>
                  <a:schemeClr val="tx1"/>
                </a:solidFill>
              </a:rPr>
              <a:t>Gemiddeld: 6 – 8 weken </a:t>
            </a:r>
          </a:p>
          <a:p>
            <a:r>
              <a:rPr lang="nl-NL" sz="3200" dirty="0" smtClean="0">
                <a:solidFill>
                  <a:schemeClr val="tx1"/>
                </a:solidFill>
              </a:rPr>
              <a:t>Co-therapeut </a:t>
            </a:r>
            <a:endParaRPr lang="nl-NL" sz="3200" dirty="0">
              <a:solidFill>
                <a:schemeClr val="tx1"/>
              </a:solidFill>
            </a:endParaRPr>
          </a:p>
          <a:p>
            <a:endParaRPr lang="nl-NL" sz="3200" dirty="0" smtClean="0">
              <a:solidFill>
                <a:schemeClr val="tx1"/>
              </a:solidFill>
            </a:endParaRPr>
          </a:p>
          <a:p>
            <a:endParaRPr lang="nl-NL" sz="3200" dirty="0" smtClean="0">
              <a:solidFill>
                <a:schemeClr val="tx1"/>
              </a:solidFill>
            </a:endParaRPr>
          </a:p>
          <a:p>
            <a:endParaRPr lang="nl-NL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77458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31277" y="386862"/>
            <a:ext cx="9875520" cy="1356360"/>
          </a:xfrm>
        </p:spPr>
        <p:txBody>
          <a:bodyPr>
            <a:normAutofit/>
          </a:bodyPr>
          <a:lstStyle/>
          <a:p>
            <a:r>
              <a:rPr lang="nl-NL" b="1" dirty="0" smtClean="0">
                <a:solidFill>
                  <a:schemeClr val="tx1"/>
                </a:solidFill>
              </a:rPr>
              <a:t>Behandeling PLVT – Stap voor stap </a:t>
            </a:r>
            <a:endParaRPr lang="nl-NL" b="1" dirty="0">
              <a:solidFill>
                <a:schemeClr val="tx1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1119553" y="1735015"/>
            <a:ext cx="10029093" cy="4443045"/>
          </a:xfrm>
        </p:spPr>
        <p:txBody>
          <a:bodyPr>
            <a:normAutofit/>
          </a:bodyPr>
          <a:lstStyle/>
          <a:p>
            <a:r>
              <a:rPr lang="nl-NL" sz="3200" dirty="0">
                <a:solidFill>
                  <a:schemeClr val="tx1"/>
                </a:solidFill>
              </a:rPr>
              <a:t>H</a:t>
            </a:r>
            <a:r>
              <a:rPr lang="nl-NL" sz="3200" dirty="0" smtClean="0">
                <a:solidFill>
                  <a:schemeClr val="tx1"/>
                </a:solidFill>
              </a:rPr>
              <a:t>ouding en ontspanning</a:t>
            </a:r>
          </a:p>
          <a:p>
            <a:r>
              <a:rPr lang="nl-NL" sz="3200" dirty="0" smtClean="0">
                <a:solidFill>
                  <a:schemeClr val="tx1"/>
                </a:solidFill>
              </a:rPr>
              <a:t>Basisgeluid: luid en laag stemgeluid </a:t>
            </a:r>
          </a:p>
          <a:p>
            <a:r>
              <a:rPr lang="nl-NL" sz="3200" dirty="0">
                <a:solidFill>
                  <a:schemeClr val="tx1"/>
                </a:solidFill>
              </a:rPr>
              <a:t>W</a:t>
            </a:r>
            <a:r>
              <a:rPr lang="nl-NL" sz="3200" dirty="0" smtClean="0">
                <a:solidFill>
                  <a:schemeClr val="tx1"/>
                </a:solidFill>
              </a:rPr>
              <a:t>oorden en reeksen </a:t>
            </a:r>
          </a:p>
          <a:p>
            <a:r>
              <a:rPr lang="nl-NL" sz="3200" dirty="0" smtClean="0">
                <a:solidFill>
                  <a:schemeClr val="tx1"/>
                </a:solidFill>
              </a:rPr>
              <a:t>Korte standaardzinnen</a:t>
            </a:r>
          </a:p>
          <a:p>
            <a:r>
              <a:rPr lang="nl-NL" sz="3200" dirty="0" smtClean="0">
                <a:solidFill>
                  <a:schemeClr val="tx1"/>
                </a:solidFill>
              </a:rPr>
              <a:t>(semi) Spontane zinnen </a:t>
            </a:r>
          </a:p>
          <a:p>
            <a:r>
              <a:rPr lang="nl-NL" sz="3200" dirty="0" smtClean="0">
                <a:solidFill>
                  <a:schemeClr val="tx1"/>
                </a:solidFill>
              </a:rPr>
              <a:t>Gesprek </a:t>
            </a:r>
          </a:p>
          <a:p>
            <a:r>
              <a:rPr lang="nl-NL" sz="3200" dirty="0" smtClean="0">
                <a:solidFill>
                  <a:schemeClr val="tx1"/>
                </a:solidFill>
              </a:rPr>
              <a:t>Maar ook thuis en bij de bakker… </a:t>
            </a:r>
          </a:p>
          <a:p>
            <a:endParaRPr lang="nl-NL" sz="3200" dirty="0" smtClean="0">
              <a:solidFill>
                <a:schemeClr val="tx1"/>
              </a:solidFill>
            </a:endParaRPr>
          </a:p>
          <a:p>
            <a:endParaRPr lang="nl-NL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43853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37493" y="996461"/>
            <a:ext cx="9875520" cy="1356360"/>
          </a:xfrm>
        </p:spPr>
        <p:txBody>
          <a:bodyPr>
            <a:normAutofit fontScale="90000"/>
          </a:bodyPr>
          <a:lstStyle/>
          <a:p>
            <a:r>
              <a:rPr lang="en-US" sz="4900" b="1" dirty="0" err="1" smtClean="0">
                <a:solidFill>
                  <a:schemeClr val="tx1"/>
                </a:solidFill>
              </a:rPr>
              <a:t>Voorproefje</a:t>
            </a:r>
            <a:r>
              <a:rPr lang="en-US" sz="4900" b="1" dirty="0" smtClean="0">
                <a:solidFill>
                  <a:schemeClr val="tx1"/>
                </a:solidFill>
              </a:rPr>
              <a:t> PLVT : 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5300" b="1" dirty="0" smtClean="0">
                <a:solidFill>
                  <a:schemeClr val="tx1"/>
                </a:solidFill>
              </a:rPr>
              <a:t>zo </a:t>
            </a:r>
            <a:r>
              <a:rPr lang="en-US" sz="5300" b="1" dirty="0" err="1" smtClean="0">
                <a:solidFill>
                  <a:schemeClr val="tx1"/>
                </a:solidFill>
              </a:rPr>
              <a:t>doen</a:t>
            </a:r>
            <a:r>
              <a:rPr lang="en-US" sz="5300" b="1" dirty="0" smtClean="0">
                <a:solidFill>
                  <a:schemeClr val="tx1"/>
                </a:solidFill>
              </a:rPr>
              <a:t> we </a:t>
            </a:r>
            <a:r>
              <a:rPr lang="en-US" sz="5300" b="1" dirty="0" err="1" smtClean="0">
                <a:solidFill>
                  <a:schemeClr val="tx1"/>
                </a:solidFill>
              </a:rPr>
              <a:t>dat</a:t>
            </a:r>
            <a:r>
              <a:rPr lang="en-US" sz="5300" b="1" dirty="0" smtClean="0">
                <a:solidFill>
                  <a:schemeClr val="tx1"/>
                </a:solidFill>
              </a:rPr>
              <a:t>!</a:t>
            </a:r>
            <a:endParaRPr lang="nl-NL" sz="5300" b="1" dirty="0">
              <a:solidFill>
                <a:schemeClr val="tx1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1047445" y="2289317"/>
            <a:ext cx="9872871" cy="4692770"/>
          </a:xfrm>
        </p:spPr>
        <p:txBody>
          <a:bodyPr>
            <a:normAutofit/>
          </a:bodyPr>
          <a:lstStyle/>
          <a:p>
            <a:r>
              <a:rPr lang="nl-NL" sz="3000" dirty="0" smtClean="0">
                <a:solidFill>
                  <a:schemeClr val="tx1"/>
                </a:solidFill>
              </a:rPr>
              <a:t>Houding </a:t>
            </a:r>
            <a:endParaRPr lang="nl-NL" sz="3000" dirty="0">
              <a:solidFill>
                <a:schemeClr val="tx1"/>
              </a:solidFill>
            </a:endParaRPr>
          </a:p>
          <a:p>
            <a:r>
              <a:rPr lang="nl-NL" sz="3000" dirty="0" smtClean="0">
                <a:solidFill>
                  <a:schemeClr val="tx1"/>
                </a:solidFill>
              </a:rPr>
              <a:t>Beweging: </a:t>
            </a:r>
            <a:r>
              <a:rPr lang="nl-NL" sz="2400" dirty="0" smtClean="0">
                <a:solidFill>
                  <a:schemeClr val="tx1"/>
                </a:solidFill>
              </a:rPr>
              <a:t>romp, schouders, nek soepel houden</a:t>
            </a:r>
          </a:p>
          <a:p>
            <a:r>
              <a:rPr lang="nl-NL" sz="3000" dirty="0" smtClean="0">
                <a:solidFill>
                  <a:schemeClr val="tx1"/>
                </a:solidFill>
              </a:rPr>
              <a:t>Kaakoefening /</a:t>
            </a:r>
            <a:r>
              <a:rPr lang="nl-NL" sz="3000" dirty="0" err="1" smtClean="0">
                <a:solidFill>
                  <a:schemeClr val="tx1"/>
                </a:solidFill>
              </a:rPr>
              <a:t>mjam</a:t>
            </a:r>
            <a:r>
              <a:rPr lang="nl-NL" sz="3000" dirty="0" smtClean="0">
                <a:solidFill>
                  <a:schemeClr val="tx1"/>
                </a:solidFill>
              </a:rPr>
              <a:t>/</a:t>
            </a:r>
          </a:p>
          <a:p>
            <a:r>
              <a:rPr lang="nl-NL" sz="3000" dirty="0" smtClean="0">
                <a:solidFill>
                  <a:schemeClr val="tx1"/>
                </a:solidFill>
              </a:rPr>
              <a:t>Adem /</a:t>
            </a:r>
            <a:r>
              <a:rPr lang="nl-NL" sz="3000" dirty="0" err="1" smtClean="0">
                <a:solidFill>
                  <a:schemeClr val="tx1"/>
                </a:solidFill>
              </a:rPr>
              <a:t>aa</a:t>
            </a:r>
            <a:r>
              <a:rPr lang="nl-NL" sz="3000" dirty="0" smtClean="0">
                <a:solidFill>
                  <a:schemeClr val="tx1"/>
                </a:solidFill>
              </a:rPr>
              <a:t>/</a:t>
            </a:r>
          </a:p>
          <a:p>
            <a:r>
              <a:rPr lang="nl-NL" sz="3000" dirty="0" smtClean="0">
                <a:solidFill>
                  <a:schemeClr val="tx1"/>
                </a:solidFill>
              </a:rPr>
              <a:t>Stem (hoog&gt;laag,  laag&gt;hoog)</a:t>
            </a:r>
          </a:p>
          <a:p>
            <a:r>
              <a:rPr lang="nl-NL" sz="3000" dirty="0" smtClean="0">
                <a:solidFill>
                  <a:schemeClr val="tx1"/>
                </a:solidFill>
              </a:rPr>
              <a:t>Dagen/tellen/niet donker, maar…..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946186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78169" y="762000"/>
            <a:ext cx="9875520" cy="1356360"/>
          </a:xfrm>
        </p:spPr>
        <p:txBody>
          <a:bodyPr/>
          <a:lstStyle/>
          <a:p>
            <a:r>
              <a:rPr lang="nl-NL" dirty="0">
                <a:solidFill>
                  <a:schemeClr val="tx1"/>
                </a:solidFill>
              </a:rPr>
              <a:t>Adviezen bij communicatieproblemen:</a:t>
            </a:r>
            <a:r>
              <a:rPr lang="nl-NL" dirty="0"/>
              <a:t/>
            </a:r>
            <a:br>
              <a:rPr lang="nl-NL" dirty="0"/>
            </a:b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949569" y="2045677"/>
            <a:ext cx="10750062" cy="4038600"/>
          </a:xfrm>
        </p:spPr>
        <p:txBody>
          <a:bodyPr>
            <a:normAutofit/>
          </a:bodyPr>
          <a:lstStyle/>
          <a:p>
            <a:r>
              <a:rPr lang="nl-NL" sz="3000" dirty="0" smtClean="0">
                <a:solidFill>
                  <a:schemeClr val="tx1"/>
                </a:solidFill>
              </a:rPr>
              <a:t>bij </a:t>
            </a:r>
            <a:r>
              <a:rPr lang="nl-NL" sz="3000" dirty="0">
                <a:solidFill>
                  <a:schemeClr val="tx1"/>
                </a:solidFill>
              </a:rPr>
              <a:t>startproblemen het gesprek beginnen;</a:t>
            </a:r>
          </a:p>
          <a:p>
            <a:r>
              <a:rPr lang="nl-NL" sz="3000" dirty="0" smtClean="0">
                <a:solidFill>
                  <a:schemeClr val="tx1"/>
                </a:solidFill>
              </a:rPr>
              <a:t>herhalen </a:t>
            </a:r>
            <a:r>
              <a:rPr lang="nl-NL" sz="3000" dirty="0">
                <a:solidFill>
                  <a:schemeClr val="tx1"/>
                </a:solidFill>
              </a:rPr>
              <a:t>van vragen;</a:t>
            </a:r>
          </a:p>
          <a:p>
            <a:r>
              <a:rPr lang="nl-NL" sz="3000" dirty="0" smtClean="0">
                <a:solidFill>
                  <a:schemeClr val="tx1"/>
                </a:solidFill>
              </a:rPr>
              <a:t>herhalen </a:t>
            </a:r>
            <a:r>
              <a:rPr lang="nl-NL" sz="3000" dirty="0">
                <a:solidFill>
                  <a:schemeClr val="tx1"/>
                </a:solidFill>
              </a:rPr>
              <a:t>van het gesprekonderwerp;</a:t>
            </a:r>
          </a:p>
          <a:p>
            <a:r>
              <a:rPr lang="nl-NL" sz="3000" dirty="0" smtClean="0">
                <a:solidFill>
                  <a:schemeClr val="tx1"/>
                </a:solidFill>
              </a:rPr>
              <a:t>actief </a:t>
            </a:r>
            <a:r>
              <a:rPr lang="nl-NL" sz="3000" dirty="0">
                <a:solidFill>
                  <a:schemeClr val="tx1"/>
                </a:solidFill>
              </a:rPr>
              <a:t>het gespreksonderwerp naar de eigen interesse brengen;</a:t>
            </a:r>
          </a:p>
          <a:p>
            <a:r>
              <a:rPr lang="nl-NL" sz="3000" dirty="0" smtClean="0">
                <a:solidFill>
                  <a:schemeClr val="tx1"/>
                </a:solidFill>
              </a:rPr>
              <a:t>meer </a:t>
            </a:r>
            <a:r>
              <a:rPr lang="nl-NL" sz="3000" dirty="0">
                <a:solidFill>
                  <a:schemeClr val="tx1"/>
                </a:solidFill>
              </a:rPr>
              <a:t>tijd geven om een reactie te geven.</a:t>
            </a:r>
          </a:p>
          <a:p>
            <a:pPr marL="45720" indent="0">
              <a:buNone/>
            </a:pPr>
            <a:endParaRPr lang="nl-NL" sz="2400" dirty="0"/>
          </a:p>
        </p:txBody>
      </p:sp>
    </p:spTree>
    <p:extLst>
      <p:ext uri="{BB962C8B-B14F-4D97-AF65-F5344CB8AC3E}">
        <p14:creationId xmlns:p14="http://schemas.microsoft.com/office/powerpoint/2010/main" val="31586321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7478" y="492369"/>
            <a:ext cx="9612924" cy="558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018887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 dirty="0" smtClean="0">
                <a:solidFill>
                  <a:schemeClr val="tx1"/>
                </a:solidFill>
              </a:rPr>
              <a:t>Slikken van binnenuit bekeken</a:t>
            </a:r>
            <a:endParaRPr lang="nl-NL" b="1" dirty="0">
              <a:solidFill>
                <a:schemeClr val="tx1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NL" dirty="0" smtClean="0"/>
          </a:p>
          <a:p>
            <a:pPr marL="45720" indent="0">
              <a:buNone/>
            </a:pPr>
            <a:r>
              <a:rPr lang="nl-NL" sz="3200" dirty="0" smtClean="0">
                <a:solidFill>
                  <a:schemeClr val="tx1"/>
                </a:solidFill>
              </a:rPr>
              <a:t>Animatievideo</a:t>
            </a:r>
          </a:p>
          <a:p>
            <a:pPr marL="45720" indent="0">
              <a:buNone/>
            </a:pPr>
            <a:endParaRPr lang="nl-NL" sz="3200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nl-NL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69121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 dirty="0" smtClean="0">
                <a:solidFill>
                  <a:schemeClr val="tx1"/>
                </a:solidFill>
              </a:rPr>
              <a:t>Problemen bij kauwen en slikken</a:t>
            </a:r>
            <a:endParaRPr lang="nl-NL" b="1" dirty="0">
              <a:solidFill>
                <a:schemeClr val="tx1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nl-NL" sz="3200" dirty="0" smtClean="0">
                <a:solidFill>
                  <a:schemeClr val="tx1"/>
                </a:solidFill>
              </a:rPr>
              <a:t>Vocht / voeding uit de mond verliezen</a:t>
            </a:r>
          </a:p>
          <a:p>
            <a:r>
              <a:rPr lang="nl-NL" sz="3200" dirty="0">
                <a:solidFill>
                  <a:schemeClr val="tx1"/>
                </a:solidFill>
              </a:rPr>
              <a:t> </a:t>
            </a:r>
            <a:r>
              <a:rPr lang="nl-NL" sz="3200" dirty="0" smtClean="0">
                <a:solidFill>
                  <a:schemeClr val="tx1"/>
                </a:solidFill>
              </a:rPr>
              <a:t>Kleine kauwbewegingen</a:t>
            </a:r>
          </a:p>
          <a:p>
            <a:r>
              <a:rPr lang="nl-NL" sz="3200" dirty="0">
                <a:solidFill>
                  <a:schemeClr val="tx1"/>
                </a:solidFill>
              </a:rPr>
              <a:t> </a:t>
            </a:r>
            <a:r>
              <a:rPr lang="nl-NL" sz="3200" dirty="0" smtClean="0">
                <a:solidFill>
                  <a:schemeClr val="tx1"/>
                </a:solidFill>
              </a:rPr>
              <a:t>Overgang kauwen &gt; slikken lastig</a:t>
            </a:r>
          </a:p>
          <a:p>
            <a:r>
              <a:rPr lang="nl-NL" sz="3200" dirty="0">
                <a:solidFill>
                  <a:schemeClr val="tx1"/>
                </a:solidFill>
              </a:rPr>
              <a:t> </a:t>
            </a:r>
            <a:r>
              <a:rPr lang="nl-NL" sz="3200" dirty="0" smtClean="0">
                <a:solidFill>
                  <a:schemeClr val="tx1"/>
                </a:solidFill>
              </a:rPr>
              <a:t>Stijfheid in de keelspieren</a:t>
            </a:r>
          </a:p>
          <a:p>
            <a:r>
              <a:rPr lang="nl-NL" sz="3200" dirty="0">
                <a:solidFill>
                  <a:schemeClr val="tx1"/>
                </a:solidFill>
              </a:rPr>
              <a:t> </a:t>
            </a:r>
            <a:r>
              <a:rPr lang="nl-NL" sz="3200" dirty="0" smtClean="0">
                <a:solidFill>
                  <a:schemeClr val="tx1"/>
                </a:solidFill>
              </a:rPr>
              <a:t>Niet alles kunnen wegslikken &gt; restjes</a:t>
            </a:r>
          </a:p>
          <a:p>
            <a:r>
              <a:rPr lang="nl-NL" sz="3200" dirty="0" smtClean="0">
                <a:solidFill>
                  <a:schemeClr val="tx1"/>
                </a:solidFill>
              </a:rPr>
              <a:t> Verslikken bij drinken</a:t>
            </a:r>
          </a:p>
          <a:p>
            <a:r>
              <a:rPr lang="nl-NL" sz="3200" dirty="0">
                <a:solidFill>
                  <a:schemeClr val="tx1"/>
                </a:solidFill>
              </a:rPr>
              <a:t> </a:t>
            </a:r>
            <a:r>
              <a:rPr lang="nl-NL" sz="3200" dirty="0" smtClean="0">
                <a:solidFill>
                  <a:schemeClr val="tx1"/>
                </a:solidFill>
              </a:rPr>
              <a:t>Pillen slikken</a:t>
            </a:r>
          </a:p>
          <a:p>
            <a:endParaRPr lang="nl-NL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7832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 dirty="0" smtClean="0">
                <a:solidFill>
                  <a:schemeClr val="tx1"/>
                </a:solidFill>
              </a:rPr>
              <a:t>Behandeling kauw- en slikproblemen</a:t>
            </a:r>
            <a:endParaRPr lang="nl-NL" b="1" dirty="0">
              <a:solidFill>
                <a:schemeClr val="tx1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sz="3200" dirty="0" smtClean="0">
                <a:solidFill>
                  <a:schemeClr val="tx1"/>
                </a:solidFill>
              </a:rPr>
              <a:t>Kauwbeweging GROOT maken (PLVT)</a:t>
            </a:r>
          </a:p>
          <a:p>
            <a:r>
              <a:rPr lang="nl-NL" sz="3200" dirty="0">
                <a:solidFill>
                  <a:schemeClr val="tx1"/>
                </a:solidFill>
              </a:rPr>
              <a:t>Geen 2 dingen tegelijk</a:t>
            </a:r>
          </a:p>
          <a:p>
            <a:r>
              <a:rPr lang="nl-NL" sz="3200" dirty="0" smtClean="0">
                <a:solidFill>
                  <a:schemeClr val="tx1"/>
                </a:solidFill>
              </a:rPr>
              <a:t>Met aandacht slikken</a:t>
            </a:r>
          </a:p>
          <a:p>
            <a:r>
              <a:rPr lang="nl-NL" sz="3200" dirty="0" smtClean="0">
                <a:solidFill>
                  <a:schemeClr val="tx1"/>
                </a:solidFill>
              </a:rPr>
              <a:t>“stap voor stap” slikken</a:t>
            </a:r>
          </a:p>
          <a:p>
            <a:r>
              <a:rPr lang="nl-NL" sz="3200" dirty="0" smtClean="0">
                <a:solidFill>
                  <a:schemeClr val="tx1"/>
                </a:solidFill>
              </a:rPr>
              <a:t>Bewust krachtig slikken</a:t>
            </a:r>
          </a:p>
          <a:p>
            <a:r>
              <a:rPr lang="nl-NL" sz="3200" dirty="0" smtClean="0">
                <a:solidFill>
                  <a:schemeClr val="tx1"/>
                </a:solidFill>
              </a:rPr>
              <a:t>Adviezen </a:t>
            </a:r>
            <a:r>
              <a:rPr lang="nl-NL" sz="3200" dirty="0">
                <a:solidFill>
                  <a:schemeClr val="tx1"/>
                </a:solidFill>
              </a:rPr>
              <a:t>(afwisselen hap-slok, aanpassen voeding</a:t>
            </a:r>
            <a:r>
              <a:rPr lang="nl-NL" sz="3200" dirty="0" smtClean="0">
                <a:solidFill>
                  <a:schemeClr val="tx1"/>
                </a:solidFill>
              </a:rPr>
              <a:t>)</a:t>
            </a:r>
            <a:endParaRPr lang="nl-NL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44083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 txBox="1">
            <a:spLocks/>
          </p:cNvSpPr>
          <p:nvPr/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NL" b="1" dirty="0" smtClean="0">
                <a:solidFill>
                  <a:schemeClr val="tx1"/>
                </a:solidFill>
              </a:rPr>
              <a:t/>
            </a:r>
            <a:br>
              <a:rPr lang="nl-NL" b="1" dirty="0" smtClean="0">
                <a:solidFill>
                  <a:schemeClr val="tx1"/>
                </a:solidFill>
              </a:rPr>
            </a:br>
            <a:endParaRPr lang="nl-NL" dirty="0"/>
          </a:p>
        </p:txBody>
      </p:sp>
      <p:sp>
        <p:nvSpPr>
          <p:cNvPr id="4" name="Titel 1"/>
          <p:cNvSpPr txBox="1">
            <a:spLocks/>
          </p:cNvSpPr>
          <p:nvPr/>
        </p:nvSpPr>
        <p:spPr>
          <a:xfrm>
            <a:off x="1295400" y="762000"/>
            <a:ext cx="9875520" cy="94956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err="1" smtClean="0">
                <a:solidFill>
                  <a:schemeClr val="tx1"/>
                </a:solidFill>
              </a:rPr>
              <a:t>Speeddaten</a:t>
            </a:r>
            <a:r>
              <a:rPr lang="en-US" b="1" dirty="0" smtClean="0">
                <a:solidFill>
                  <a:schemeClr val="tx1"/>
                </a:solidFill>
              </a:rPr>
              <a:t> met de professionals</a:t>
            </a:r>
            <a:endParaRPr lang="nl-NL" dirty="0"/>
          </a:p>
        </p:txBody>
      </p:sp>
      <p:sp>
        <p:nvSpPr>
          <p:cNvPr id="5" name="Tijdelijke aanduiding voor inhoud 2"/>
          <p:cNvSpPr txBox="1">
            <a:spLocks/>
          </p:cNvSpPr>
          <p:nvPr/>
        </p:nvSpPr>
        <p:spPr>
          <a:xfrm>
            <a:off x="1082614" y="1699647"/>
            <a:ext cx="9872871" cy="469277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l-NL" sz="3200" dirty="0" smtClean="0">
                <a:solidFill>
                  <a:schemeClr val="tx1"/>
                </a:solidFill>
              </a:rPr>
              <a:t>Vragen stellen aan de logopedisten</a:t>
            </a:r>
          </a:p>
          <a:p>
            <a:r>
              <a:rPr lang="nl-NL" sz="3200" dirty="0" smtClean="0">
                <a:solidFill>
                  <a:schemeClr val="tx1"/>
                </a:solidFill>
              </a:rPr>
              <a:t>Ervaringen uitwisselen met elkaar </a:t>
            </a:r>
            <a:endParaRPr lang="nl-NL" dirty="0" smtClean="0"/>
          </a:p>
          <a:p>
            <a:endParaRPr lang="nl-NL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7041" y="2849808"/>
            <a:ext cx="3636394" cy="36363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5376" y="2145323"/>
            <a:ext cx="3769456" cy="2028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7906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1"/>
          <p:cNvSpPr txBox="1">
            <a:spLocks/>
          </p:cNvSpPr>
          <p:nvPr/>
        </p:nvSpPr>
        <p:spPr>
          <a:xfrm>
            <a:off x="1307124" y="4478215"/>
            <a:ext cx="9875520" cy="135636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NL" b="1" dirty="0" smtClean="0">
                <a:solidFill>
                  <a:schemeClr val="tx1"/>
                </a:solidFill>
              </a:rPr>
              <a:t/>
            </a:r>
            <a:br>
              <a:rPr lang="nl-NL" b="1" dirty="0" smtClean="0">
                <a:solidFill>
                  <a:schemeClr val="tx1"/>
                </a:solidFill>
              </a:rPr>
            </a:br>
            <a:endParaRPr lang="nl-NL" dirty="0"/>
          </a:p>
        </p:txBody>
      </p:sp>
      <p:sp>
        <p:nvSpPr>
          <p:cNvPr id="5" name="Titel 1"/>
          <p:cNvSpPr txBox="1">
            <a:spLocks/>
          </p:cNvSpPr>
          <p:nvPr/>
        </p:nvSpPr>
        <p:spPr>
          <a:xfrm>
            <a:off x="1307124" y="961292"/>
            <a:ext cx="9875520" cy="94956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 err="1" smtClean="0">
                <a:solidFill>
                  <a:schemeClr val="tx1"/>
                </a:solidFill>
              </a:rPr>
              <a:t>Bedankt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voor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jullie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komst</a:t>
            </a:r>
            <a:r>
              <a:rPr lang="en-US" b="1" dirty="0" smtClean="0">
                <a:solidFill>
                  <a:schemeClr val="tx1"/>
                </a:solidFill>
              </a:rPr>
              <a:t>! </a:t>
            </a:r>
            <a:endParaRPr lang="nl-NL" dirty="0"/>
          </a:p>
        </p:txBody>
      </p:sp>
      <p:pic>
        <p:nvPicPr>
          <p:cNvPr id="2052" name="Picture 4" descr="Afbeeldingsresultaat voor bedankt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7637" y="2134454"/>
            <a:ext cx="3832591" cy="3832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7126490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Basis" id="{5665723A-49BA-4B57-8411-A56F8F207965}" vid="{D9D01AC2-EE7D-4E49-99EE-8E62E4E7E8A7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TM03457444[[fn=Basis]]</Template>
  <TotalTime>508</TotalTime>
  <Words>390</Words>
  <Application>Microsoft Office PowerPoint</Application>
  <PresentationFormat>Aangepast</PresentationFormat>
  <Paragraphs>108</Paragraphs>
  <Slides>20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20</vt:i4>
      </vt:variant>
    </vt:vector>
  </HeadingPairs>
  <TitlesOfParts>
    <vt:vector size="21" baseType="lpstr">
      <vt:lpstr>Basis</vt:lpstr>
      <vt:lpstr>Logopedie bij de ziekte van parkinson</vt:lpstr>
      <vt:lpstr>Wij stellen ons voor </vt:lpstr>
      <vt:lpstr>Programma</vt:lpstr>
      <vt:lpstr>Wat is logopedie? </vt:lpstr>
      <vt:lpstr>Logopedie bij de ziekte van Parkinson</vt:lpstr>
      <vt:lpstr>Klachten… En nu ? </vt:lpstr>
      <vt:lpstr>De eerste afspraak </vt:lpstr>
      <vt:lpstr>ROMP-vragenlijst </vt:lpstr>
      <vt:lpstr>Het onderzoek </vt:lpstr>
      <vt:lpstr>Na het onderzoek … </vt:lpstr>
      <vt:lpstr>Behandeling PLVT</vt:lpstr>
      <vt:lpstr>Behandeling PLVT – Stap voor stap </vt:lpstr>
      <vt:lpstr>Voorproefje PLVT :  zo doen we dat!</vt:lpstr>
      <vt:lpstr>Adviezen bij communicatieproblemen: </vt:lpstr>
      <vt:lpstr>PowerPoint-presentatie</vt:lpstr>
      <vt:lpstr>Slikken van binnenuit bekeken</vt:lpstr>
      <vt:lpstr>Problemen bij kauwen en slikken</vt:lpstr>
      <vt:lpstr>Behandeling kauw- en slikproblemen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Logopedie bij de ziekte van parkinson</dc:title>
  <dc:creator>Anna</dc:creator>
  <cp:lastModifiedBy>Vial, Anouk</cp:lastModifiedBy>
  <cp:revision>51</cp:revision>
  <dcterms:created xsi:type="dcterms:W3CDTF">2015-12-21T18:48:04Z</dcterms:created>
  <dcterms:modified xsi:type="dcterms:W3CDTF">2018-08-23T06:07:09Z</dcterms:modified>
</cp:coreProperties>
</file>