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riam Leenders" initials="ML" lastIdx="2" clrIdx="0">
    <p:extLst>
      <p:ext uri="{19B8F6BF-5375-455C-9EA6-DF929625EA0E}">
        <p15:presenceInfo xmlns:p15="http://schemas.microsoft.com/office/powerpoint/2012/main" userId="S-1-5-21-2672527988-2956456623-3482930388-117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E90A6"/>
    <a:srgbClr val="FFFFFF"/>
    <a:srgbClr val="CCCCCC"/>
    <a:srgbClr val="999999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0929"/>
  </p:normalViewPr>
  <p:slideViewPr>
    <p:cSldViewPr>
      <p:cViewPr varScale="1">
        <p:scale>
          <a:sx n="102" d="100"/>
          <a:sy n="102" d="100"/>
        </p:scale>
        <p:origin x="16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361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2-04T15:27:55.396" idx="1">
    <p:pos x="10" y="10"/>
    <p:text>Stel de vragen aan de zaal: 
Wat doet u als u naar de arts/parkinson verpleegkundige…gaat?
Handen omhoog bij:
Ik neem iemand mee
Ik neem het gesprek op
Ik neem een briefje mee met mijn vragen erop
Ik neem pen en papier mee om antwoorden te noteren</p:text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nl-NL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nl-NL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l-NL" smtClean="0"/>
              <a:t>Klik om de tekststijl van het model te bewerken</a:t>
            </a:r>
          </a:p>
          <a:p>
            <a:pPr lvl="1"/>
            <a:r>
              <a:rPr lang="en-US" altLang="nl-NL" smtClean="0"/>
              <a:t>Tweede niveau</a:t>
            </a:r>
          </a:p>
          <a:p>
            <a:pPr lvl="2"/>
            <a:r>
              <a:rPr lang="en-US" altLang="nl-NL" smtClean="0"/>
              <a:t>Derde niveau</a:t>
            </a:r>
          </a:p>
          <a:p>
            <a:pPr lvl="3"/>
            <a:r>
              <a:rPr lang="en-US" altLang="nl-NL" smtClean="0"/>
              <a:t>Vierde niveau</a:t>
            </a:r>
          </a:p>
          <a:p>
            <a:pPr lvl="4"/>
            <a:r>
              <a:rPr lang="en-US" altLang="nl-NL" smtClean="0"/>
              <a:t>Vijfde niveau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nl-NL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6605466-D95C-4FB6-99C5-E08057FF68C5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12753298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30EDF2-38CA-40CC-9CE9-9BA0031F00B5}" type="slidenum">
              <a:rPr lang="en-US" altLang="nl-NL"/>
              <a:pPr/>
              <a:t>1</a:t>
            </a:fld>
            <a:endParaRPr lang="en-US" altLang="nl-NL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556188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6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442838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8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1012066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10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3212781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11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848200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13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38125538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14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3311880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15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1757303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16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147755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05466-D95C-4FB6-99C5-E08057FF68C5}" type="slidenum">
              <a:rPr lang="en-US" altLang="nl-NL" smtClean="0"/>
              <a:pPr/>
              <a:t>18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790157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59000" y="4343400"/>
            <a:ext cx="6400800" cy="1447800"/>
          </a:xfrm>
        </p:spPr>
        <p:txBody>
          <a:bodyPr/>
          <a:lstStyle>
            <a:lvl1pPr marL="0" indent="0">
              <a:defRPr/>
            </a:lvl1pPr>
          </a:lstStyle>
          <a:p>
            <a:pPr lvl="0"/>
            <a:r>
              <a:rPr lang="nl-NL" altLang="nl-NL" noProof="0" smtClean="0"/>
              <a:t>Klik om de ondertitelstijl van het model te bewerken</a:t>
            </a:r>
            <a:endParaRPr lang="en-US" altLang="nl-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59000" y="5943600"/>
            <a:ext cx="6400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n-US" alt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4B3E473-95CB-4673-A701-4E52C5AAE5B1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612443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7D820D1-42C4-4710-ACDB-36951B68C587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22219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2159000" y="1447800"/>
            <a:ext cx="3200400" cy="4648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511800" y="1447800"/>
            <a:ext cx="3200400" cy="4648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780EB5-8369-483D-B91B-EB2422E462F4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1430729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150B2F-DD75-4463-9819-7DE47ABF6E22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660252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EE33527-C379-4C69-A46D-56F27844D7FD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416985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A9BD4A3-6F17-4549-B280-00735294D632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3457172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AD9A405-28FF-47DC-AE00-7B581809FB02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740846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465095-6F3A-4C73-8AD4-10FD8CDED319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741786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5EEDA73-59AA-4742-B76D-7DB31F63228E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4046266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91313" y="365125"/>
            <a:ext cx="2020887" cy="5730875"/>
          </a:xfrm>
          <a:prstGeom prst="rect">
            <a:avLst/>
          </a:prstGeo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910263" cy="573087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F621EC-2E6A-47CE-B14D-C6D764ABB05E}" type="slidenum">
              <a:rPr lang="en-US" altLang="nl-NL"/>
              <a:pPr/>
              <a:t>‹nr.›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206704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0" y="1447800"/>
            <a:ext cx="6553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395" dir="2700000" algn="ctr" rotWithShape="0">
                    <a:srgbClr val="CCCCCC">
                      <a:alpha val="75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l-NL" smtClean="0"/>
              <a:t>Klik om de tekststijl van het model te bewerken</a:t>
            </a:r>
          </a:p>
          <a:p>
            <a:pPr lvl="1"/>
            <a:r>
              <a:rPr lang="en-US" altLang="nl-NL" smtClean="0"/>
              <a:t>Tweede niveau</a:t>
            </a:r>
          </a:p>
          <a:p>
            <a:pPr lvl="2"/>
            <a:r>
              <a:rPr lang="en-US" altLang="nl-NL" smtClean="0"/>
              <a:t>Derde niveau</a:t>
            </a:r>
          </a:p>
          <a:p>
            <a:pPr lvl="3"/>
            <a:r>
              <a:rPr lang="en-US" altLang="nl-NL" smtClean="0"/>
              <a:t>Vierde niveau</a:t>
            </a:r>
          </a:p>
          <a:p>
            <a:pPr lvl="4"/>
            <a:r>
              <a:rPr lang="en-US" altLang="nl-NL" smtClean="0"/>
              <a:t>Vijfde niveau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" y="6477000"/>
            <a:ext cx="1447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</a:defRPr>
            </a:lvl1pPr>
          </a:lstStyle>
          <a:p>
            <a:fld id="{FFDFEA1E-D12A-4AE5-933F-DD51A4EDD648}" type="slidenum">
              <a:rPr lang="en-US" altLang="nl-NL"/>
              <a:pPr/>
              <a:t>‹nr.›</a:t>
            </a:fld>
            <a:endParaRPr lang="en-US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anose="020B0604030504040204" pitchFamily="34" charset="0"/>
          <a:ea typeface="ＭＳ Ｐゴシック" panose="020B0600070205080204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16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rkinson-vereniging.nl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40rAnxlqSU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evylzcibosevv.wikidot.com/blog:_start/p/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373216"/>
            <a:ext cx="7847856" cy="895711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2051720" y="4293096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 smtClean="0"/>
              <a:t>Door Coby Pronk, coördinator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43964-1076-42BE-98EF-E17204908642}" type="slidenum">
              <a:rPr lang="en-US" altLang="nl-NL" smtClean="0"/>
              <a:t>2</a:t>
            </a:fld>
            <a:endParaRPr lang="en-US" altLang="nl-NL" dirty="0"/>
          </a:p>
        </p:txBody>
      </p:sp>
      <p:sp>
        <p:nvSpPr>
          <p:cNvPr id="2" name="Tekstvak 1"/>
          <p:cNvSpPr txBox="1"/>
          <p:nvPr/>
        </p:nvSpPr>
        <p:spPr>
          <a:xfrm>
            <a:off x="323528" y="26064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>
                <a:solidFill>
                  <a:srgbClr val="FFFFFF"/>
                </a:solidFill>
              </a:rPr>
              <a:t>Parkinson Academie</a:t>
            </a:r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4694"/>
            <a:ext cx="2009524" cy="1390476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85023"/>
            <a:ext cx="6907702" cy="788406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259632" y="2432388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nl-NL" altLang="nl-NL" sz="1800" b="1" dirty="0">
                <a:solidFill>
                  <a:srgbClr val="6E90A6"/>
                </a:solidFill>
              </a:rPr>
              <a:t>De Parkinson Academie is de plek waar u </a:t>
            </a:r>
            <a:r>
              <a:rPr lang="nl-NL" altLang="nl-NL" sz="1800" b="1" dirty="0" smtClean="0">
                <a:solidFill>
                  <a:srgbClr val="6E90A6"/>
                </a:solidFill>
              </a:rPr>
              <a:t>informatie </a:t>
            </a:r>
            <a:r>
              <a:rPr lang="nl-NL" altLang="nl-NL" sz="1800" b="1" dirty="0">
                <a:solidFill>
                  <a:srgbClr val="6E90A6"/>
                </a:solidFill>
              </a:rPr>
              <a:t>vindt over het cursusaanbod </a:t>
            </a:r>
            <a:r>
              <a:rPr lang="nl-NL" altLang="nl-NL" sz="1800" b="1" dirty="0" smtClean="0">
                <a:solidFill>
                  <a:srgbClr val="6E90A6"/>
                </a:solidFill>
              </a:rPr>
              <a:t>van </a:t>
            </a:r>
            <a:r>
              <a:rPr lang="nl-NL" altLang="nl-NL" sz="1800" b="1" dirty="0">
                <a:solidFill>
                  <a:srgbClr val="6E90A6"/>
                </a:solidFill>
              </a:rPr>
              <a:t>de Parkinson Vereniging. </a:t>
            </a:r>
            <a:endParaRPr lang="nl-NL" altLang="nl-NL" sz="1800" b="1" dirty="0" smtClean="0">
              <a:solidFill>
                <a:srgbClr val="6E90A6"/>
              </a:solidFill>
            </a:endParaRPr>
          </a:p>
          <a:p>
            <a:pPr lvl="1"/>
            <a:endParaRPr lang="nl-NL" altLang="nl-NL" sz="1800" dirty="0">
              <a:solidFill>
                <a:schemeClr val="bg1">
                  <a:lumMod val="10000"/>
                </a:schemeClr>
              </a:solidFill>
            </a:endParaRPr>
          </a:p>
          <a:p>
            <a:pPr lvl="1"/>
            <a:r>
              <a:rPr lang="nl-NL" altLang="nl-NL" sz="1400" dirty="0" smtClean="0">
                <a:solidFill>
                  <a:schemeClr val="bg1">
                    <a:lumMod val="10000"/>
                  </a:schemeClr>
                </a:solidFill>
              </a:rPr>
              <a:t>		Momenteel </a:t>
            </a: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zijn dat de volgende cursussen: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 smtClean="0">
                <a:solidFill>
                  <a:schemeClr val="bg1">
                    <a:lumMod val="10000"/>
                  </a:schemeClr>
                </a:solidFill>
              </a:rPr>
              <a:t>Parkinson</a:t>
            </a: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? Houd je aandacht erbij!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Parkinson? Houd zelf de regie!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Parkinson en werk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Zullen we over de toekomst praten?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Parkinson en de naasten</a:t>
            </a:r>
          </a:p>
          <a:p>
            <a:pPr lvl="2"/>
            <a:endParaRPr lang="nl-NL" altLang="nl-NL" sz="1400" dirty="0">
              <a:solidFill>
                <a:schemeClr val="bg1">
                  <a:lumMod val="10000"/>
                </a:schemeClr>
              </a:solidFill>
            </a:endParaRPr>
          </a:p>
          <a:p>
            <a:pPr lvl="1"/>
            <a:r>
              <a:rPr lang="nl-NL" altLang="nl-NL" sz="1400" dirty="0" smtClean="0">
                <a:solidFill>
                  <a:schemeClr val="bg1">
                    <a:lumMod val="10000"/>
                  </a:schemeClr>
                </a:solidFill>
              </a:rPr>
              <a:t>		En </a:t>
            </a: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de landelijke dagen:</a:t>
            </a:r>
          </a:p>
          <a:p>
            <a:pPr lvl="1"/>
            <a:endParaRPr lang="nl-NL" altLang="nl-NL" sz="1400" dirty="0">
              <a:solidFill>
                <a:schemeClr val="bg1">
                  <a:lumMod val="10000"/>
                </a:schemeClr>
              </a:solidFill>
            </a:endParaRP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  </a:t>
            </a:r>
            <a:r>
              <a:rPr lang="nl-NL" altLang="nl-NL" sz="1400" dirty="0" err="1">
                <a:solidFill>
                  <a:schemeClr val="bg1">
                    <a:lumMod val="10000"/>
                  </a:schemeClr>
                </a:solidFill>
              </a:rPr>
              <a:t>Basisdag</a:t>
            </a: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 ‘Wat is Parkinson?’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  </a:t>
            </a:r>
            <a:r>
              <a:rPr lang="nl-NL" altLang="nl-NL" sz="1400" dirty="0" err="1">
                <a:solidFill>
                  <a:schemeClr val="bg1">
                    <a:lumMod val="10000"/>
                  </a:schemeClr>
                </a:solidFill>
              </a:rPr>
              <a:t>Basisdag</a:t>
            </a: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 ‘Wat zijn Parkinsonismen?</a:t>
            </a:r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nl-NL" altLang="nl-NL" sz="1400" dirty="0">
                <a:solidFill>
                  <a:schemeClr val="bg1">
                    <a:lumMod val="10000"/>
                  </a:schemeClr>
                </a:solidFill>
              </a:rPr>
              <a:t>  Maak kennis met de Parkinson Vereniging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3069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886700" cy="1325563"/>
          </a:xfrm>
        </p:spPr>
        <p:txBody>
          <a:bodyPr/>
          <a:lstStyle/>
          <a:p>
            <a:r>
              <a:rPr lang="nl-NL" sz="2400" dirty="0" smtClean="0">
                <a:solidFill>
                  <a:srgbClr val="FFFFFF"/>
                </a:solidFill>
              </a:rPr>
              <a:t>Verdeling in Nederland</a:t>
            </a:r>
            <a:endParaRPr lang="nl-NL" sz="2400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3</a:t>
            </a:fld>
            <a:endParaRPr lang="en-US" altLang="nl-NL"/>
          </a:p>
        </p:txBody>
      </p:sp>
      <p:sp>
        <p:nvSpPr>
          <p:cNvPr id="7" name="Rechthoek 6"/>
          <p:cNvSpPr/>
          <p:nvPr/>
        </p:nvSpPr>
        <p:spPr>
          <a:xfrm>
            <a:off x="1043608" y="1340768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800" b="1" dirty="0">
                <a:solidFill>
                  <a:srgbClr val="6E90A6"/>
                </a:solidFill>
              </a:rPr>
              <a:t>Wij streven naar een goede verdeling van het cursusaanbod over het land:</a:t>
            </a:r>
            <a:r>
              <a:rPr lang="nl-NL" sz="1800" b="1" dirty="0"/>
              <a:t/>
            </a:r>
            <a:br>
              <a:rPr lang="nl-NL" sz="1800" b="1" dirty="0"/>
            </a:br>
            <a:endParaRPr lang="nl-NL" sz="1800" dirty="0"/>
          </a:p>
        </p:txBody>
      </p:sp>
      <p:sp>
        <p:nvSpPr>
          <p:cNvPr id="8" name="Tekstvak 7"/>
          <p:cNvSpPr txBox="1"/>
          <p:nvPr/>
        </p:nvSpPr>
        <p:spPr>
          <a:xfrm>
            <a:off x="617612" y="3119893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rgbClr val="000000"/>
                </a:solidFill>
              </a:rPr>
              <a:t>Noord Holland, Utrecht</a:t>
            </a:r>
            <a:endParaRPr lang="nl-NL" sz="1400" dirty="0">
              <a:solidFill>
                <a:srgbClr val="000000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251520" y="5409416"/>
            <a:ext cx="21671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dirty="0">
                <a:solidFill>
                  <a:srgbClr val="000000"/>
                </a:solidFill>
              </a:rPr>
              <a:t>Zuid </a:t>
            </a:r>
            <a:r>
              <a:rPr lang="nl-NL" sz="1400" dirty="0" smtClean="0">
                <a:solidFill>
                  <a:srgbClr val="000000"/>
                </a:solidFill>
              </a:rPr>
              <a:t>Holland, </a:t>
            </a:r>
            <a:r>
              <a:rPr lang="nl-NL" sz="1400" dirty="0">
                <a:solidFill>
                  <a:srgbClr val="000000"/>
                </a:solidFill>
              </a:rPr>
              <a:t>Zeeland</a:t>
            </a:r>
          </a:p>
        </p:txBody>
      </p:sp>
      <p:sp>
        <p:nvSpPr>
          <p:cNvPr id="11" name="Rechthoek 10"/>
          <p:cNvSpPr/>
          <p:nvPr/>
        </p:nvSpPr>
        <p:spPr>
          <a:xfrm>
            <a:off x="5871360" y="2228194"/>
            <a:ext cx="2846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400" dirty="0" smtClean="0">
                <a:solidFill>
                  <a:srgbClr val="000000"/>
                </a:solidFill>
              </a:rPr>
              <a:t>Friesland, Groningen, </a:t>
            </a:r>
            <a:r>
              <a:rPr lang="nl-NL" sz="1400" dirty="0">
                <a:solidFill>
                  <a:srgbClr val="000000"/>
                </a:solidFill>
              </a:rPr>
              <a:t>Drenthe</a:t>
            </a:r>
          </a:p>
        </p:txBody>
      </p:sp>
      <p:sp>
        <p:nvSpPr>
          <p:cNvPr id="12" name="Rechthoek 11"/>
          <p:cNvSpPr/>
          <p:nvPr/>
        </p:nvSpPr>
        <p:spPr>
          <a:xfrm>
            <a:off x="5948612" y="4140397"/>
            <a:ext cx="2166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400" i="1" dirty="0" smtClean="0">
                <a:solidFill>
                  <a:srgbClr val="000000"/>
                </a:solidFill>
              </a:rPr>
              <a:t>Gelderland,</a:t>
            </a:r>
            <a:endParaRPr lang="nl-NL" sz="1400" i="1" dirty="0">
              <a:solidFill>
                <a:srgbClr val="000000"/>
              </a:solidFill>
            </a:endParaRPr>
          </a:p>
          <a:p>
            <a:r>
              <a:rPr lang="nl-NL" sz="1400" i="1" dirty="0" smtClean="0">
                <a:solidFill>
                  <a:srgbClr val="000000"/>
                </a:solidFill>
              </a:rPr>
              <a:t>Flevoland, </a:t>
            </a:r>
            <a:r>
              <a:rPr lang="nl-NL" sz="1400" i="1" dirty="0">
                <a:solidFill>
                  <a:srgbClr val="000000"/>
                </a:solidFill>
              </a:rPr>
              <a:t>Overijssel</a:t>
            </a:r>
          </a:p>
        </p:txBody>
      </p:sp>
      <p:sp>
        <p:nvSpPr>
          <p:cNvPr id="13" name="Rechthoek 12"/>
          <p:cNvSpPr/>
          <p:nvPr/>
        </p:nvSpPr>
        <p:spPr>
          <a:xfrm>
            <a:off x="5793872" y="5898711"/>
            <a:ext cx="21602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400" dirty="0" smtClean="0">
                <a:solidFill>
                  <a:srgbClr val="000000"/>
                </a:solidFill>
              </a:rPr>
              <a:t>Brabant, Limburg</a:t>
            </a:r>
            <a:endParaRPr lang="nl-NL" sz="1400" dirty="0">
              <a:solidFill>
                <a:srgbClr val="000000"/>
              </a:solidFill>
            </a:endParaRPr>
          </a:p>
        </p:txBody>
      </p:sp>
      <p:pic>
        <p:nvPicPr>
          <p:cNvPr id="14" name="Picture 36" descr="http://www.klikbarekaart.nl/img/a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7850" y="2253690"/>
            <a:ext cx="3500189" cy="4091070"/>
          </a:xfrm>
          <a:prstGeom prst="rect">
            <a:avLst/>
          </a:prstGeom>
          <a:solidFill>
            <a:schemeClr val="accent2"/>
          </a:solidFill>
          <a:effectLst>
            <a:outerShdw blurRad="1143000" dist="50800" dir="5400000" algn="ctr" rotWithShape="0">
              <a:srgbClr val="6E90A6">
                <a:alpha val="0"/>
              </a:srgbClr>
            </a:outerShdw>
          </a:effectLst>
          <a:extLst/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315" y="3101176"/>
            <a:ext cx="272749" cy="188727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583" y="3966611"/>
            <a:ext cx="272749" cy="188727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692" y="5283788"/>
            <a:ext cx="272749" cy="188727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663617"/>
            <a:ext cx="272749" cy="188727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095" y="4163620"/>
            <a:ext cx="272749" cy="188727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310922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563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40" y="1484784"/>
            <a:ext cx="6553200" cy="4648200"/>
          </a:xfrm>
        </p:spPr>
        <p:txBody>
          <a:bodyPr/>
          <a:lstStyle/>
          <a:p>
            <a:r>
              <a:rPr lang="nl-NL" sz="1400" dirty="0"/>
              <a:t>Inschrijven gaat via de website </a:t>
            </a:r>
            <a:r>
              <a:rPr lang="nl-NL" sz="1400" dirty="0">
                <a:hlinkClick r:id="rId2"/>
              </a:rPr>
              <a:t>www.parkinson-vereniging.nl</a:t>
            </a:r>
          </a:p>
          <a:p>
            <a:pPr marL="0" indent="0">
              <a:buNone/>
            </a:pPr>
            <a:r>
              <a:rPr lang="nl-NL" sz="1400" dirty="0">
                <a:hlinkClick r:id="rId2"/>
              </a:rPr>
              <a:t> </a:t>
            </a:r>
            <a:endParaRPr lang="nl-NL" sz="1400" dirty="0" smtClean="0"/>
          </a:p>
          <a:p>
            <a:pPr marL="0" indent="0">
              <a:buNone/>
            </a:pPr>
            <a:endParaRPr lang="nl-NL" sz="1400" dirty="0"/>
          </a:p>
          <a:p>
            <a:pPr marL="0" indent="0">
              <a:buNone/>
            </a:pPr>
            <a:endParaRPr lang="nl-NL" sz="1400" dirty="0" smtClean="0"/>
          </a:p>
          <a:p>
            <a:pPr marL="0" indent="0">
              <a:buNone/>
            </a:pPr>
            <a:endParaRPr lang="nl-NL" sz="1400" dirty="0"/>
          </a:p>
          <a:p>
            <a:pPr marL="0" indent="0">
              <a:buNone/>
            </a:pPr>
            <a:endParaRPr lang="nl-NL" sz="1400" dirty="0" smtClean="0"/>
          </a:p>
          <a:p>
            <a:pPr marL="0" indent="0">
              <a:buNone/>
            </a:pPr>
            <a:endParaRPr lang="nl-NL" sz="1400" dirty="0"/>
          </a:p>
          <a:p>
            <a:pPr marL="0" indent="0">
              <a:buNone/>
            </a:pPr>
            <a:endParaRPr lang="nl-NL" sz="1400" dirty="0" smtClean="0"/>
          </a:p>
          <a:p>
            <a:pPr marL="0" indent="0">
              <a:buNone/>
            </a:pPr>
            <a:endParaRPr lang="nl-NL" sz="1400" dirty="0"/>
          </a:p>
          <a:p>
            <a:pPr marL="0" indent="0">
              <a:buNone/>
            </a:pPr>
            <a:endParaRPr lang="nl-NL" sz="1400" dirty="0" smtClean="0"/>
          </a:p>
          <a:p>
            <a:pPr marL="0" indent="0">
              <a:buNone/>
            </a:pPr>
            <a:endParaRPr lang="nl-NL" sz="1400" dirty="0"/>
          </a:p>
          <a:p>
            <a:pPr marL="0" indent="0">
              <a:buNone/>
            </a:pPr>
            <a:endParaRPr lang="nl-NL" sz="1400" dirty="0" smtClean="0"/>
          </a:p>
          <a:p>
            <a:pPr marL="0" indent="0">
              <a:buNone/>
            </a:pPr>
            <a:r>
              <a:rPr lang="nl-NL" sz="1400" dirty="0" smtClean="0"/>
              <a:t>Kijk </a:t>
            </a:r>
            <a:r>
              <a:rPr lang="nl-NL" sz="1400" dirty="0"/>
              <a:t>bij de Parkinson Academie voor alle cursussen </a:t>
            </a:r>
            <a:br>
              <a:rPr lang="nl-NL" sz="1400" dirty="0"/>
            </a:br>
            <a:r>
              <a:rPr lang="nl-NL" sz="1400" dirty="0" smtClean="0"/>
              <a:t>waar </a:t>
            </a:r>
            <a:r>
              <a:rPr lang="nl-NL" sz="1400" dirty="0"/>
              <a:t>u zich voor in kunt schrijven</a:t>
            </a:r>
            <a:br>
              <a:rPr lang="nl-NL" sz="1400" dirty="0"/>
            </a:br>
            <a:endParaRPr lang="nl-NL" sz="1400" dirty="0"/>
          </a:p>
          <a:p>
            <a:r>
              <a:rPr lang="nl-NL" sz="1400" dirty="0"/>
              <a:t>Als lid van de vereniging krijgt u altijd 50% korting op de cursusprijs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4</a:t>
            </a:fld>
            <a:endParaRPr lang="en-US" altLang="nl-NL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323528" y="260648"/>
            <a:ext cx="7886700" cy="13255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nl-NL" sz="2400" dirty="0" smtClean="0">
                <a:solidFill>
                  <a:srgbClr val="FFFFFF"/>
                </a:solidFill>
              </a:rPr>
              <a:t>Praktische informatie</a:t>
            </a:r>
            <a:endParaRPr lang="nl-NL" sz="2400" dirty="0">
              <a:solidFill>
                <a:srgbClr val="FFFFFF"/>
              </a:solidFill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988840"/>
            <a:ext cx="5068959" cy="220343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963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187624" y="1340768"/>
            <a:ext cx="6553200" cy="4648200"/>
          </a:xfrm>
        </p:spPr>
        <p:txBody>
          <a:bodyPr/>
          <a:lstStyle/>
          <a:p>
            <a:r>
              <a:rPr lang="nl-NL" sz="1400" b="1" dirty="0" smtClean="0">
                <a:cs typeface="Arial" panose="020B0604020202020204" pitchFamily="34" charset="0"/>
              </a:rPr>
              <a:t>Dit </a:t>
            </a:r>
            <a:r>
              <a:rPr lang="nl-NL" sz="1400" b="1" dirty="0">
                <a:cs typeface="Arial" panose="020B0604020202020204" pitchFamily="34" charset="0"/>
              </a:rPr>
              <a:t>filmpje is onderdeel van de cursus: </a:t>
            </a:r>
            <a:endParaRPr lang="nl-NL" sz="1400" b="1" dirty="0" smtClean="0">
              <a:cs typeface="Arial" panose="020B0604020202020204" pitchFamily="34" charset="0"/>
            </a:endParaRPr>
          </a:p>
          <a:p>
            <a:r>
              <a:rPr lang="nl-NL" sz="1400" b="1" dirty="0" smtClean="0">
                <a:cs typeface="Arial" panose="020B0604020202020204" pitchFamily="34" charset="0"/>
              </a:rPr>
              <a:t>‘</a:t>
            </a:r>
            <a:r>
              <a:rPr lang="nl-NL" sz="1400" b="1" dirty="0" err="1">
                <a:cs typeface="Arial" panose="020B0604020202020204" pitchFamily="34" charset="0"/>
              </a:rPr>
              <a:t>Braincity</a:t>
            </a:r>
            <a:r>
              <a:rPr lang="nl-NL" sz="1400" b="1" dirty="0">
                <a:cs typeface="Arial" panose="020B0604020202020204" pitchFamily="34" charset="0"/>
              </a:rPr>
              <a:t> </a:t>
            </a:r>
            <a:r>
              <a:rPr lang="nl-NL" sz="1400" b="1" dirty="0" smtClean="0">
                <a:cs typeface="Arial" panose="020B0604020202020204" pitchFamily="34" charset="0"/>
              </a:rPr>
              <a:t>de wegenkaart </a:t>
            </a:r>
            <a:r>
              <a:rPr lang="nl-NL" sz="1400" b="1" dirty="0">
                <a:cs typeface="Arial" panose="020B0604020202020204" pitchFamily="34" charset="0"/>
              </a:rPr>
              <a:t>van onze hersenen’</a:t>
            </a:r>
            <a:endParaRPr lang="nl-NL" sz="1400" dirty="0">
              <a:cs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5</a:t>
            </a:fld>
            <a:endParaRPr lang="en-US" altLang="nl-NL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323528" y="260648"/>
            <a:ext cx="7886700" cy="13255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nl-NL" sz="2400" dirty="0" smtClean="0">
                <a:solidFill>
                  <a:srgbClr val="FFFFFF"/>
                </a:solidFill>
              </a:rPr>
              <a:t>Parkinson? Houd je aandacht erbij! </a:t>
            </a:r>
            <a:endParaRPr lang="nl-NL" sz="2400" dirty="0">
              <a:solidFill>
                <a:srgbClr val="FFFFFF"/>
              </a:solidFill>
            </a:endParaRPr>
          </a:p>
        </p:txBody>
      </p:sp>
      <p:pic>
        <p:nvPicPr>
          <p:cNvPr id="6" name="G40rAnxlqSU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87624" y="2189076"/>
            <a:ext cx="6755363" cy="3799892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8657" y="1244111"/>
            <a:ext cx="1187163" cy="8301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2973" y="1066588"/>
            <a:ext cx="943915" cy="821056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67925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74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484784"/>
            <a:ext cx="6553200" cy="4648200"/>
          </a:xfrm>
        </p:spPr>
        <p:txBody>
          <a:bodyPr/>
          <a:lstStyle/>
          <a:p>
            <a:r>
              <a:rPr lang="nl-NL" altLang="nl-NL" b="1" dirty="0" smtClean="0">
                <a:solidFill>
                  <a:srgbClr val="6E90A6"/>
                </a:solidFill>
                <a:cs typeface="Arial" panose="020B0604020202020204" pitchFamily="34" charset="0"/>
              </a:rPr>
              <a:t>Aandachtsgebieden</a:t>
            </a:r>
          </a:p>
          <a:p>
            <a:endParaRPr lang="nl-NL" b="1" dirty="0"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nl-NL" dirty="0"/>
              <a:t>Aandacht en concentratie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/>
              <a:t>Geheugen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/>
              <a:t>Overzicht houden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/>
              <a:t>Plannen</a:t>
            </a:r>
          </a:p>
          <a:p>
            <a:pPr marL="457200" indent="-457200">
              <a:buFont typeface="+mj-lt"/>
              <a:buAutoNum type="arabicPeriod"/>
            </a:pPr>
            <a:r>
              <a:rPr lang="nl-NL" dirty="0"/>
              <a:t>Schakelen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6</a:t>
            </a:fld>
            <a:endParaRPr lang="en-US" altLang="nl-NL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323528" y="260648"/>
            <a:ext cx="7886700" cy="13255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nl-NL" sz="2400" dirty="0" smtClean="0">
                <a:solidFill>
                  <a:srgbClr val="FFFFFF"/>
                </a:solidFill>
              </a:rPr>
              <a:t>Parkinson? Houd je aandacht erbij!</a:t>
            </a:r>
            <a:endParaRPr lang="nl-NL" sz="2400" dirty="0">
              <a:solidFill>
                <a:srgbClr val="FFFFFF"/>
              </a:solidFill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xmlns="" id="{3B1EBF8B-A9FC-4879-91CF-8755756E9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4192364" y="2204864"/>
            <a:ext cx="4017864" cy="3174112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7544" y="1535497"/>
            <a:ext cx="4896544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Op een rij</a:t>
            </a:r>
            <a:r>
              <a:rPr lang="nl-NL" sz="1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  <a:defRPr/>
            </a:pP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Deze cursus is uitsluitend voor mensen met </a:t>
            </a:r>
            <a:r>
              <a:rPr lang="nl-NL" sz="1400" dirty="0" err="1">
                <a:cs typeface="Arial" panose="020B0604020202020204" pitchFamily="34" charset="0"/>
              </a:rPr>
              <a:t>parkinson</a:t>
            </a:r>
            <a:r>
              <a:rPr lang="nl-NL" sz="1400" dirty="0">
                <a:cs typeface="Arial" panose="020B0604020202020204" pitchFamily="34" charset="0"/>
              </a:rPr>
              <a:t>, er is </a:t>
            </a:r>
            <a:r>
              <a:rPr lang="nl-NL" sz="1400" dirty="0" smtClean="0">
                <a:cs typeface="Arial" panose="020B0604020202020204" pitchFamily="34" charset="0"/>
              </a:rPr>
              <a:t>1 bijeenkomst </a:t>
            </a:r>
            <a:r>
              <a:rPr lang="nl-NL" sz="1400" dirty="0">
                <a:cs typeface="Arial" panose="020B0604020202020204" pitchFamily="34" charset="0"/>
              </a:rPr>
              <a:t>waarbij de naasten welkom </a:t>
            </a:r>
            <a:r>
              <a:rPr lang="nl-NL" sz="1400" dirty="0" smtClean="0">
                <a:cs typeface="Arial" panose="020B0604020202020204" pitchFamily="34" charset="0"/>
              </a:rPr>
              <a:t>zijn.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Bestaat uit 9 wekelijkse </a:t>
            </a:r>
            <a:r>
              <a:rPr lang="nl-NL" sz="1400" dirty="0" smtClean="0">
                <a:cs typeface="Arial" panose="020B0604020202020204" pitchFamily="34" charset="0"/>
              </a:rPr>
              <a:t>bijeenkomsten.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Kosten: (incl. lesmateriaal) </a:t>
            </a:r>
            <a:br>
              <a:rPr lang="nl-NL" sz="1400" dirty="0">
                <a:cs typeface="Arial" panose="020B0604020202020204" pitchFamily="34" charset="0"/>
              </a:rPr>
            </a:br>
            <a:r>
              <a:rPr lang="nl-NL" sz="1400" dirty="0">
                <a:cs typeface="Arial" panose="020B0604020202020204" pitchFamily="34" charset="0"/>
              </a:rPr>
              <a:t>€ 75,00 voor leden van de Parkinson vereniging. </a:t>
            </a:r>
          </a:p>
          <a:p>
            <a:pPr marL="0" indent="0">
              <a:defRPr/>
            </a:pPr>
            <a:r>
              <a:rPr lang="nl-NL" sz="1400" dirty="0">
                <a:cs typeface="Arial" panose="020B0604020202020204" pitchFamily="34" charset="0"/>
              </a:rPr>
              <a:t> </a:t>
            </a:r>
            <a:r>
              <a:rPr lang="nl-NL" sz="1400" dirty="0" smtClean="0">
                <a:cs typeface="Arial" panose="020B0604020202020204" pitchFamily="34" charset="0"/>
              </a:rPr>
              <a:t>     € </a:t>
            </a:r>
            <a:r>
              <a:rPr lang="nl-NL" sz="1400" dirty="0">
                <a:cs typeface="Arial" panose="020B0604020202020204" pitchFamily="34" charset="0"/>
              </a:rPr>
              <a:t>150,00  voor niet-leden</a:t>
            </a:r>
            <a:r>
              <a:rPr lang="nl-NL" sz="14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Wordt gegeven door twee trainers, 1 met  en 1 zonder </a:t>
            </a:r>
            <a:r>
              <a:rPr lang="nl-NL" sz="1400" dirty="0" err="1">
                <a:cs typeface="Arial" panose="020B0604020202020204" pitchFamily="34" charset="0"/>
              </a:rPr>
              <a:t>parkinson</a:t>
            </a:r>
            <a:endParaRPr lang="nl-NL" sz="1400" dirty="0">
              <a:cs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7</a:t>
            </a:fld>
            <a:endParaRPr lang="en-US" altLang="nl-NL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0" y="260648"/>
            <a:ext cx="7886700" cy="13255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nl-NL" sz="2400" dirty="0" smtClean="0">
                <a:solidFill>
                  <a:srgbClr val="FFFFFF"/>
                </a:solidFill>
              </a:rPr>
              <a:t>Parkinson? Houd je aandacht erbij!</a:t>
            </a:r>
            <a:endParaRPr lang="nl-NL" sz="2400" dirty="0">
              <a:solidFill>
                <a:srgbClr val="FFFFFF"/>
              </a:solidFill>
            </a:endParaRPr>
          </a:p>
        </p:txBody>
      </p:sp>
      <p:pic>
        <p:nvPicPr>
          <p:cNvPr id="6" name="Tijdelijke aanduiding voor online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0112" y="1586211"/>
            <a:ext cx="3080789" cy="410622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654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7544" y="1212900"/>
            <a:ext cx="4032448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Aandachtsgebieden:</a:t>
            </a:r>
            <a:endParaRPr lang="nl-NL" sz="1400" dirty="0">
              <a:cs typeface="Arial" panose="020B0604020202020204" pitchFamily="34" charset="0"/>
            </a:endParaRPr>
          </a:p>
          <a:p>
            <a:pPr>
              <a:defRPr/>
            </a:pP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Waar vind je betrouwbare </a:t>
            </a:r>
            <a:r>
              <a:rPr lang="nl-NL" sz="1400" dirty="0" smtClean="0"/>
              <a:t>informatie</a:t>
            </a:r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Hoe houd je in de gaten hoe het met jezelf en de ziekte gaat</a:t>
            </a:r>
            <a:r>
              <a:rPr lang="nl-NL" sz="1400" dirty="0" smtClean="0"/>
              <a:t>?</a:t>
            </a:r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Communicatie tussen u en uw partner of </a:t>
            </a:r>
            <a:r>
              <a:rPr lang="nl-NL" sz="1400" dirty="0" smtClean="0"/>
              <a:t>naasten</a:t>
            </a:r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Communicatie met artsen en andere zorgverleners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8</a:t>
            </a:fld>
            <a:endParaRPr lang="en-US" altLang="nl-NL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0" y="260648"/>
            <a:ext cx="7886700" cy="13255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nl-NL" sz="2400" dirty="0" smtClean="0">
                <a:solidFill>
                  <a:srgbClr val="FFFFFF"/>
                </a:solidFill>
              </a:rPr>
              <a:t>Parkinson? Houd zelf de regie!</a:t>
            </a:r>
            <a:endParaRPr lang="nl-NL" sz="2400" dirty="0">
              <a:solidFill>
                <a:srgbClr val="FFFFFF"/>
              </a:solidFill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s://3goedevragen.nl/wp-content/uploads/2015/08/VISITEKAARTJE-3goedevragen-400px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4091989" cy="257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68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60648"/>
            <a:ext cx="8407846" cy="1325563"/>
          </a:xfrm>
        </p:spPr>
        <p:txBody>
          <a:bodyPr/>
          <a:lstStyle/>
          <a:p>
            <a:r>
              <a:rPr lang="nl-NL" sz="2400" dirty="0" smtClean="0">
                <a:solidFill>
                  <a:srgbClr val="FFFFFF"/>
                </a:solidFill>
              </a:rPr>
              <a:t>Parkinson? Houd zelf de regie! </a:t>
            </a:r>
            <a:endParaRPr lang="nl-NL" sz="2400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9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/>
          <p:cNvSpPr/>
          <p:nvPr/>
        </p:nvSpPr>
        <p:spPr>
          <a:xfrm>
            <a:off x="827584" y="1684475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Op een </a:t>
            </a:r>
            <a:r>
              <a:rPr lang="nl-NL" sz="1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rij</a:t>
            </a:r>
          </a:p>
          <a:p>
            <a:pPr marL="0" indent="0">
              <a:buNone/>
              <a:defRPr/>
            </a:pPr>
            <a:endParaRPr lang="nl-NL" sz="1400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Deze cursus bestaat uit twee </a:t>
            </a:r>
            <a:r>
              <a:rPr lang="nl-NL" sz="1400" dirty="0" smtClean="0">
                <a:solidFill>
                  <a:srgbClr val="000000"/>
                </a:solidFill>
                <a:cs typeface="Arial" panose="020B0604020202020204" pitchFamily="34" charset="0"/>
              </a:rPr>
              <a:t>zaterdagen</a:t>
            </a:r>
          </a:p>
          <a:p>
            <a:pPr>
              <a:defRPr/>
            </a:pPr>
            <a:endParaRPr lang="nl-NL" sz="14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Is toegankelijk voor mensen met </a:t>
            </a:r>
            <a:r>
              <a:rPr lang="nl-NL" sz="1400" dirty="0" err="1">
                <a:solidFill>
                  <a:srgbClr val="000000"/>
                </a:solidFill>
                <a:cs typeface="Arial" panose="020B0604020202020204" pitchFamily="34" charset="0"/>
              </a:rPr>
              <a:t>parkinson</a:t>
            </a: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 en hun eventuele </a:t>
            </a:r>
            <a:r>
              <a:rPr lang="nl-NL" sz="1400" dirty="0" smtClean="0">
                <a:solidFill>
                  <a:srgbClr val="000000"/>
                </a:solidFill>
                <a:cs typeface="Arial" panose="020B0604020202020204" pitchFamily="34" charset="0"/>
              </a:rPr>
              <a:t>naaste</a:t>
            </a:r>
          </a:p>
          <a:p>
            <a:pPr>
              <a:defRPr/>
            </a:pPr>
            <a:endParaRPr lang="nl-NL" sz="14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Kosten: (incl. lesmateriaal) </a:t>
            </a:r>
            <a:b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€ 57,50 voor leden van de Parkinson </a:t>
            </a:r>
            <a:r>
              <a:rPr lang="nl-NL" sz="1400" dirty="0" smtClean="0">
                <a:solidFill>
                  <a:srgbClr val="000000"/>
                </a:solidFill>
                <a:cs typeface="Arial" panose="020B0604020202020204" pitchFamily="34" charset="0"/>
              </a:rPr>
              <a:t>Vereniging</a:t>
            </a: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. € 115,00  voor niet-leden</a:t>
            </a:r>
            <a:r>
              <a:rPr lang="nl-NL" sz="1400" dirty="0" smtClean="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nl-NL" sz="14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Wordt gegeven door trainers met een zorgverlenersachtergrond, zoals fysiotherapeut, </a:t>
            </a:r>
            <a:r>
              <a:rPr lang="nl-NL" sz="1400" dirty="0" err="1">
                <a:solidFill>
                  <a:srgbClr val="000000"/>
                </a:solidFill>
                <a:cs typeface="Arial" panose="020B0604020202020204" pitchFamily="34" charset="0"/>
              </a:rPr>
              <a:t>parkinsonverpleegkundige</a:t>
            </a:r>
            <a:r>
              <a:rPr lang="nl-NL" sz="1400" dirty="0">
                <a:solidFill>
                  <a:srgbClr val="000000"/>
                </a:solidFill>
                <a:cs typeface="Arial" panose="020B0604020202020204" pitchFamily="34" charset="0"/>
              </a:rPr>
              <a:t> etc.</a:t>
            </a:r>
          </a:p>
        </p:txBody>
      </p:sp>
      <p:pic>
        <p:nvPicPr>
          <p:cNvPr id="7" name="Tijdelijke aanduiding voor inhoud 3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5593" y="2156226"/>
            <a:ext cx="3774003" cy="283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351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60648"/>
            <a:ext cx="8407846" cy="1325563"/>
          </a:xfrm>
        </p:spPr>
        <p:txBody>
          <a:bodyPr/>
          <a:lstStyle/>
          <a:p>
            <a:r>
              <a:rPr lang="nl-NL" sz="2400" dirty="0" smtClean="0">
                <a:solidFill>
                  <a:srgbClr val="FFFFFF"/>
                </a:solidFill>
              </a:rPr>
              <a:t>Parkinson en Werk </a:t>
            </a:r>
            <a:endParaRPr lang="nl-NL" sz="2400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10</a:t>
            </a:fld>
            <a:endParaRPr lang="en-US" altLang="nl-NL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369404" y="1196752"/>
            <a:ext cx="4202596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b="1" dirty="0">
                <a:solidFill>
                  <a:srgbClr val="6E90A6"/>
                </a:solidFill>
                <a:cs typeface="Arial" panose="020B0604020202020204" pitchFamily="34" charset="0"/>
              </a:rPr>
              <a:t>Aandachtsgebieden:</a:t>
            </a:r>
            <a:endParaRPr lang="nl-NL" dirty="0">
              <a:cs typeface="Arial" panose="020B0604020202020204" pitchFamily="34" charset="0"/>
            </a:endParaRPr>
          </a:p>
          <a:p>
            <a:pPr>
              <a:defRPr/>
            </a:pPr>
            <a:endParaRPr lang="nl-NL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dirty="0"/>
              <a:t>Wat vertel je je leidinggevende of je collega wel of juist niet over je gezondheid</a:t>
            </a:r>
            <a:r>
              <a:rPr lang="nl-NL" dirty="0" smtClean="0"/>
              <a:t>?</a:t>
            </a:r>
          </a:p>
          <a:p>
            <a:pPr marL="0" indent="0">
              <a:defRPr/>
            </a:pPr>
            <a:endParaRPr lang="nl-NL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dirty="0"/>
              <a:t>Pas je je arbeidsovereenkomst aan als je minder kunt dan voorheen</a:t>
            </a:r>
            <a:r>
              <a:rPr lang="nl-NL" dirty="0" smtClean="0"/>
              <a:t>?</a:t>
            </a:r>
          </a:p>
          <a:p>
            <a:pPr marL="0" indent="0">
              <a:defRPr/>
            </a:pPr>
            <a:endParaRPr lang="nl-NL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dirty="0"/>
              <a:t>Ga je een arbeidsongeschiktheidsuitkering aanvragen of juist niet</a:t>
            </a:r>
            <a:r>
              <a:rPr lang="nl-NL" dirty="0" smtClean="0"/>
              <a:t>?</a:t>
            </a:r>
          </a:p>
          <a:p>
            <a:pPr marL="0" indent="0">
              <a:defRPr/>
            </a:pPr>
            <a:endParaRPr lang="nl-NL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dirty="0"/>
              <a:t>En zaken als: wat is de rol van bedrijfsarts, wat is de wet Poortwachter, wat is de WIA?</a:t>
            </a:r>
          </a:p>
          <a:p>
            <a:pPr>
              <a:buFont typeface="Arial" panose="020B0604020202020204" pitchFamily="34" charset="0"/>
              <a:buChar char="•"/>
            </a:pPr>
            <a:endParaRPr lang="nl-NL" dirty="0" smtClean="0"/>
          </a:p>
          <a:p>
            <a:pPr>
              <a:buFont typeface="Arial" panose="020B0604020202020204" pitchFamily="34" charset="0"/>
              <a:buChar char="•"/>
            </a:pPr>
            <a:endParaRPr lang="nl-NL" dirty="0"/>
          </a:p>
          <a:p>
            <a:endParaRPr lang="nl-NL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5" descr="images (9).jpg">
            <a:extLst>
              <a:ext uri="{FF2B5EF4-FFF2-40B4-BE49-F238E27FC236}">
                <a16:creationId xmlns="" xmlns:a16="http://schemas.microsoft.com/office/drawing/2014/main" id="{E172D0C1-A1A4-4F08-B17B-2FC7F3DEF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519" y="1988840"/>
            <a:ext cx="3568327" cy="3714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092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60648"/>
            <a:ext cx="8407846" cy="1325563"/>
          </a:xfrm>
        </p:spPr>
        <p:txBody>
          <a:bodyPr/>
          <a:lstStyle/>
          <a:p>
            <a:r>
              <a:rPr lang="nl-NL" sz="2400" dirty="0" smtClean="0">
                <a:solidFill>
                  <a:srgbClr val="FFFFFF"/>
                </a:solidFill>
              </a:rPr>
              <a:t>Parkinson en Werk </a:t>
            </a:r>
            <a:endParaRPr lang="nl-NL" sz="2400" dirty="0">
              <a:solidFill>
                <a:srgbClr val="FFFFFF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11</a:t>
            </a:fld>
            <a:endParaRPr lang="en-US" altLang="nl-NL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476573" y="1834587"/>
            <a:ext cx="2750548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Stelling:</a:t>
            </a:r>
          </a:p>
          <a:p>
            <a:pPr marL="0" indent="0">
              <a:buNone/>
              <a:defRPr/>
            </a:pPr>
            <a:endParaRPr lang="nl-NL" sz="1400" b="1" dirty="0"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nl-NL" sz="1400" b="1" dirty="0">
                <a:cs typeface="Arial" panose="020B0604020202020204" pitchFamily="34" charset="0"/>
              </a:rPr>
              <a:t>“Mensen denken dat ik ze niet begrijp, omdat mijn gezicht geen emotie vertoont”</a:t>
            </a:r>
          </a:p>
          <a:p>
            <a:pPr marL="0" indent="0">
              <a:buNone/>
              <a:defRPr/>
            </a:pPr>
            <a:endParaRPr lang="nl-NL" sz="1400" b="1" dirty="0"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nl-NL" sz="1400" b="1" dirty="0">
                <a:cs typeface="Arial" panose="020B0604020202020204" pitchFamily="34" charset="0"/>
              </a:rPr>
              <a:t>“Ik ben liever volledig arbeidsongeschikt dan dat ik ‘passend werk’ moet gaan verrichten”</a:t>
            </a:r>
          </a:p>
          <a:p>
            <a:endParaRPr lang="nl-NL" dirty="0" smtClean="0"/>
          </a:p>
          <a:p>
            <a:endParaRPr lang="nl-NL" dirty="0" smtClean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ijdelijke aanduiding voor inhoud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498" y="1844824"/>
            <a:ext cx="5181600" cy="34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6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3528" y="1310481"/>
            <a:ext cx="4248472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Op een </a:t>
            </a:r>
            <a:r>
              <a:rPr lang="nl-NL" sz="1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rij</a:t>
            </a:r>
          </a:p>
          <a:p>
            <a:pPr marL="0" indent="0">
              <a:buNone/>
              <a:defRPr/>
            </a:pP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Deze cursus is op een zaterdag van 13.00 tot 17.00 uur in </a:t>
            </a:r>
            <a:r>
              <a:rPr lang="nl-NL" sz="1400" dirty="0" smtClean="0">
                <a:cs typeface="Arial" panose="020B0604020202020204" pitchFamily="34" charset="0"/>
              </a:rPr>
              <a:t>Utrecht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Is toegankelijk voor mensen met </a:t>
            </a:r>
            <a:r>
              <a:rPr lang="nl-NL" sz="1400" dirty="0" err="1">
                <a:cs typeface="Arial" panose="020B0604020202020204" pitchFamily="34" charset="0"/>
              </a:rPr>
              <a:t>parkinson</a:t>
            </a:r>
            <a:r>
              <a:rPr lang="nl-NL" sz="1400" dirty="0">
                <a:cs typeface="Arial" panose="020B0604020202020204" pitchFamily="34" charset="0"/>
              </a:rPr>
              <a:t> die nog in werksituatie zitten en hun eventuele naaste </a:t>
            </a:r>
            <a:endParaRPr lang="nl-NL" sz="1400" dirty="0" smtClean="0"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Kosten: (incl. lesmateriaal) </a:t>
            </a:r>
            <a:br>
              <a:rPr lang="nl-NL" sz="1400" dirty="0">
                <a:cs typeface="Arial" panose="020B0604020202020204" pitchFamily="34" charset="0"/>
              </a:rPr>
            </a:br>
            <a:r>
              <a:rPr lang="nl-NL" sz="1400" dirty="0">
                <a:cs typeface="Arial" panose="020B0604020202020204" pitchFamily="34" charset="0"/>
              </a:rPr>
              <a:t>€ 17,50 voor leden van de Parkinson vereniging. € 35,00  voor niet-leden</a:t>
            </a:r>
            <a:r>
              <a:rPr lang="nl-NL" sz="14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Wordt gegeven door trainers die veel kennis en werkervaring hebben in dit het gebied</a:t>
            </a:r>
          </a:p>
          <a:p>
            <a:endParaRPr lang="nl-NL" sz="1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12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0" y="260648"/>
            <a:ext cx="317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>
                <a:solidFill>
                  <a:srgbClr val="FFFFFF"/>
                </a:solidFill>
              </a:rPr>
              <a:t>Parkinson en Werk </a:t>
            </a:r>
            <a:endParaRPr lang="nl-NL" dirty="0"/>
          </a:p>
        </p:txBody>
      </p:sp>
      <p:pic>
        <p:nvPicPr>
          <p:cNvPr id="7" name="Tijdelijke aanduiding voor inhoud 9">
            <a:extLst>
              <a:ext uri="{FF2B5EF4-FFF2-40B4-BE49-F238E27FC236}">
                <a16:creationId xmlns="" xmlns:a16="http://schemas.microsoft.com/office/drawing/2014/main" id="{EA1573BB-6B87-4FCF-9BAA-75DB3869D5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916832"/>
            <a:ext cx="3245074" cy="324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25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7544" y="1412776"/>
            <a:ext cx="3493120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Aandachtsgebieden:</a:t>
            </a:r>
            <a:endParaRPr lang="nl-NL" sz="1400" dirty="0">
              <a:cs typeface="Arial" panose="020B0604020202020204" pitchFamily="34" charset="0"/>
            </a:endParaRPr>
          </a:p>
          <a:p>
            <a:pPr>
              <a:defRPr/>
            </a:pPr>
            <a:endParaRPr lang="nl-NL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Wat kunt u vastleggen voor uw toekomst? Wat zou u willen dat uw omgeving weet, als u het niet meer zelf kunt regelen? </a:t>
            </a:r>
            <a:endParaRPr lang="nl-NL" sz="1400" dirty="0" smtClean="0"/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Hoe zorg je dat je over deze onderwerpen in gesprek blijft met elkaar en met de </a:t>
            </a:r>
            <a:r>
              <a:rPr lang="nl-NL" sz="1400" dirty="0" smtClean="0"/>
              <a:t>omgeving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Wat is palliatieve zorg, palliatieve sedatie, niet reanimeren, etc</a:t>
            </a:r>
            <a:r>
              <a:rPr lang="nl-NL" sz="1400" dirty="0" smtClean="0"/>
              <a:t>.</a:t>
            </a:r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Dilemma’s en </a:t>
            </a:r>
            <a:r>
              <a:rPr lang="nl-NL" sz="1400" dirty="0" smtClean="0"/>
              <a:t>overwegingen</a:t>
            </a:r>
          </a:p>
          <a:p>
            <a:pPr marL="0" indent="0">
              <a:defRPr/>
            </a:pPr>
            <a:endParaRPr lang="nl-NL" sz="1400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13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0" y="260648"/>
            <a:ext cx="5895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 smtClean="0">
                <a:solidFill>
                  <a:srgbClr val="FFFFFF"/>
                </a:solidFill>
              </a:rPr>
              <a:t>Zullen we over de toekomst praten? </a:t>
            </a:r>
            <a:endParaRPr lang="nl-NL" dirty="0"/>
          </a:p>
        </p:txBody>
      </p:sp>
      <p:pic>
        <p:nvPicPr>
          <p:cNvPr id="7" name="Tijdelijke aanduiding voor inhoud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628800"/>
            <a:ext cx="3914447" cy="391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625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14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/>
          <p:cNvSpPr/>
          <p:nvPr/>
        </p:nvSpPr>
        <p:spPr>
          <a:xfrm>
            <a:off x="0" y="260648"/>
            <a:ext cx="6588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dirty="0">
                <a:solidFill>
                  <a:srgbClr val="FFFFFF"/>
                </a:solidFill>
              </a:rPr>
              <a:t>Zullen we over de toekomst praten? </a:t>
            </a:r>
            <a:endParaRPr lang="nl-NL" dirty="0"/>
          </a:p>
        </p:txBody>
      </p:sp>
      <p:pic>
        <p:nvPicPr>
          <p:cNvPr id="8" name="Tijdelijke aanduiding voor inhoud 5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439884"/>
            <a:ext cx="8635409" cy="431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214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3528" y="1265527"/>
            <a:ext cx="3853160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Op een rij:</a:t>
            </a:r>
            <a:endParaRPr lang="nl-NL" sz="1400" dirty="0">
              <a:cs typeface="Arial" panose="020B0604020202020204" pitchFamily="34" charset="0"/>
            </a:endParaRPr>
          </a:p>
          <a:p>
            <a:pPr>
              <a:defRPr/>
            </a:pP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/>
              <a:t>Deze workshop is nog in ontwikkeling en we stellen nog bij. Waarschijnlijk twee bijeenkomsten van 2 of 3 </a:t>
            </a:r>
            <a:r>
              <a:rPr lang="nl-NL" sz="1400" dirty="0" smtClean="0"/>
              <a:t>uur</a:t>
            </a:r>
          </a:p>
          <a:p>
            <a:pPr marL="0" indent="0">
              <a:defRPr/>
            </a:pPr>
            <a:endParaRPr lang="nl-NL" sz="14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Is toegankelijk voor mensen met </a:t>
            </a:r>
            <a:r>
              <a:rPr lang="nl-NL" sz="1400" dirty="0" err="1">
                <a:cs typeface="Arial" panose="020B0604020202020204" pitchFamily="34" charset="0"/>
              </a:rPr>
              <a:t>parkinson</a:t>
            </a:r>
            <a:r>
              <a:rPr lang="nl-NL" sz="1400" dirty="0">
                <a:cs typeface="Arial" panose="020B0604020202020204" pitchFamily="34" charset="0"/>
              </a:rPr>
              <a:t> en hun eventuele naaste </a:t>
            </a:r>
            <a:endParaRPr lang="nl-NL" sz="1400" dirty="0" smtClean="0"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Kosten: (incl. lesmateriaal) </a:t>
            </a:r>
            <a:br>
              <a:rPr lang="nl-NL" sz="1400" dirty="0">
                <a:cs typeface="Arial" panose="020B0604020202020204" pitchFamily="34" charset="0"/>
              </a:rPr>
            </a:br>
            <a:r>
              <a:rPr lang="nl-NL" sz="1400" dirty="0">
                <a:cs typeface="Arial" panose="020B0604020202020204" pitchFamily="34" charset="0"/>
              </a:rPr>
              <a:t>€ 17,50 voor leden van de Parkinson vereniging. € 35,00  voor </a:t>
            </a:r>
            <a:r>
              <a:rPr lang="nl-NL" sz="1400" dirty="0" smtClean="0">
                <a:cs typeface="Arial" panose="020B0604020202020204" pitchFamily="34" charset="0"/>
              </a:rPr>
              <a:t>niet-leden</a:t>
            </a:r>
            <a:endParaRPr lang="nl-NL" sz="1400" dirty="0" smtClean="0"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Wordt gegeven door 2 trainers die veel kennis hebben van dit onderwerp en van </a:t>
            </a:r>
            <a:r>
              <a:rPr lang="nl-NL" sz="1400" dirty="0" err="1">
                <a:cs typeface="Arial" panose="020B0604020202020204" pitchFamily="34" charset="0"/>
              </a:rPr>
              <a:t>parkinson</a:t>
            </a:r>
            <a:r>
              <a:rPr lang="nl-NL" sz="1400" dirty="0">
                <a:cs typeface="Arial" panose="020B0604020202020204" pitchFamily="34" charset="0"/>
              </a:rPr>
              <a:t>. </a:t>
            </a:r>
            <a:endParaRPr lang="nl-NL" sz="14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nl-NL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15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0" y="260648"/>
            <a:ext cx="6588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dirty="0">
                <a:solidFill>
                  <a:srgbClr val="FFFFFF"/>
                </a:solidFill>
              </a:rPr>
              <a:t>Zullen we over de toekomst praten? </a:t>
            </a:r>
            <a:endParaRPr lang="nl-NL" dirty="0"/>
          </a:p>
        </p:txBody>
      </p:sp>
      <p:pic>
        <p:nvPicPr>
          <p:cNvPr id="7" name="Tijdelijke aanduiding voor inhoud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05"/>
          <a:stretch/>
        </p:blipFill>
        <p:spPr bwMode="auto">
          <a:xfrm>
            <a:off x="4386398" y="1484784"/>
            <a:ext cx="4403652" cy="431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826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496" y="260648"/>
            <a:ext cx="7886700" cy="1325563"/>
          </a:xfrm>
        </p:spPr>
        <p:txBody>
          <a:bodyPr/>
          <a:lstStyle/>
          <a:p>
            <a:r>
              <a:rPr lang="nl-NL" dirty="0" smtClean="0">
                <a:solidFill>
                  <a:srgbClr val="FFFFFF"/>
                </a:solidFill>
              </a:rPr>
              <a:t>Parkinson en de naasten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3528" y="1247078"/>
            <a:ext cx="5184576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Aandachtsgebieden:</a:t>
            </a:r>
            <a:b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</a:b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Hoe ga ik om met de veranderingen in de relatie</a:t>
            </a:r>
            <a:r>
              <a:rPr lang="nl-NL" sz="1400" dirty="0" smtClean="0">
                <a:cs typeface="Arial" panose="020B0604020202020204" pitchFamily="34" charset="0"/>
              </a:rPr>
              <a:t>?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Wat vertel ik wel en niet in mijn omgeving</a:t>
            </a:r>
            <a:r>
              <a:rPr lang="nl-NL" sz="1400" dirty="0" smtClean="0">
                <a:cs typeface="Arial" panose="020B0604020202020204" pitchFamily="34" charset="0"/>
              </a:rPr>
              <a:t>?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Waar vind ik steun en hulp</a:t>
            </a:r>
            <a:r>
              <a:rPr lang="nl-NL" sz="1400" dirty="0" smtClean="0">
                <a:cs typeface="Arial" panose="020B0604020202020204" pitchFamily="34" charset="0"/>
              </a:rPr>
              <a:t>?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Hoe kan ik mijn grenzen aangeven?</a:t>
            </a: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Tip: er is een speciale community voor </a:t>
            </a:r>
            <a:r>
              <a:rPr lang="nl-NL" sz="1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naasten</a:t>
            </a:r>
          </a:p>
          <a:p>
            <a:pPr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v</a:t>
            </a:r>
            <a:r>
              <a:rPr lang="nl-NL" sz="1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an mensen </a:t>
            </a: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met </a:t>
            </a:r>
            <a:r>
              <a:rPr lang="nl-NL" sz="1400" b="1" dirty="0" err="1">
                <a:solidFill>
                  <a:srgbClr val="6E90A6"/>
                </a:solidFill>
                <a:cs typeface="Arial" panose="020B0604020202020204" pitchFamily="34" charset="0"/>
              </a:rPr>
              <a:t>parkinson</a:t>
            </a: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16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ijdelijke aanduiding voor inhoud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36691" y="1846485"/>
            <a:ext cx="4795252" cy="359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777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939" y="260648"/>
            <a:ext cx="7886700" cy="1325563"/>
          </a:xfrm>
        </p:spPr>
        <p:txBody>
          <a:bodyPr/>
          <a:lstStyle/>
          <a:p>
            <a:r>
              <a:rPr lang="nl-NL" dirty="0">
                <a:solidFill>
                  <a:srgbClr val="FFFFFF"/>
                </a:solidFill>
              </a:rPr>
              <a:t>Parkinson en de naasten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95536" y="1247078"/>
            <a:ext cx="3096344" cy="4648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nl-NL" sz="1400" b="1" dirty="0">
                <a:solidFill>
                  <a:srgbClr val="6E90A6"/>
                </a:solidFill>
                <a:cs typeface="Arial" panose="020B0604020202020204" pitchFamily="34" charset="0"/>
              </a:rPr>
              <a:t>Op een rij: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Deze cursus is uitsluitend toegankelijk voor naasten van mensen met </a:t>
            </a:r>
            <a:r>
              <a:rPr lang="nl-NL" sz="1400" dirty="0" err="1" smtClean="0">
                <a:cs typeface="Arial" panose="020B0604020202020204" pitchFamily="34" charset="0"/>
              </a:rPr>
              <a:t>parkinson</a:t>
            </a:r>
            <a:endParaRPr lang="nl-NL" sz="1400" dirty="0" smtClean="0"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Bestaat uit één bijeenkomst van </a:t>
            </a:r>
            <a:br>
              <a:rPr lang="nl-NL" sz="1400" dirty="0">
                <a:cs typeface="Arial" panose="020B0604020202020204" pitchFamily="34" charset="0"/>
              </a:rPr>
            </a:br>
            <a:r>
              <a:rPr lang="nl-NL" sz="1400" dirty="0">
                <a:cs typeface="Arial" panose="020B0604020202020204" pitchFamily="34" charset="0"/>
              </a:rPr>
              <a:t>13.15 tot 16.30 </a:t>
            </a:r>
            <a:r>
              <a:rPr lang="nl-NL" sz="1400" dirty="0" smtClean="0">
                <a:cs typeface="Arial" panose="020B0604020202020204" pitchFamily="34" charset="0"/>
              </a:rPr>
              <a:t>uur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Kosten: (incl. lesmateriaal) </a:t>
            </a:r>
            <a:br>
              <a:rPr lang="nl-NL" sz="1400" dirty="0">
                <a:cs typeface="Arial" panose="020B0604020202020204" pitchFamily="34" charset="0"/>
              </a:rPr>
            </a:br>
            <a:r>
              <a:rPr lang="nl-NL" sz="1400" dirty="0">
                <a:cs typeface="Arial" panose="020B0604020202020204" pitchFamily="34" charset="0"/>
              </a:rPr>
              <a:t>€ 17,50 voor leden van de Parkinson vereniging. € 35,00  voor niet-leden</a:t>
            </a:r>
            <a:r>
              <a:rPr lang="nl-NL" sz="14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defRPr/>
            </a:pPr>
            <a:endParaRPr lang="nl-NL" sz="1400" dirty="0"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l-NL" sz="1400" dirty="0">
                <a:cs typeface="Arial" panose="020B0604020202020204" pitchFamily="34" charset="0"/>
              </a:rPr>
              <a:t>Wordt gegeven door twee trainers</a:t>
            </a:r>
            <a:endParaRPr lang="nl-NL" sz="14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nl-NL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nl-NL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17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ijdelijke aanduiding voor inhoud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211008"/>
            <a:ext cx="5181600" cy="272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557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906" y="260648"/>
            <a:ext cx="7886700" cy="1325563"/>
          </a:xfrm>
        </p:spPr>
        <p:txBody>
          <a:bodyPr/>
          <a:lstStyle/>
          <a:p>
            <a:r>
              <a:rPr lang="nl-NL" dirty="0" smtClean="0">
                <a:solidFill>
                  <a:srgbClr val="FFFFFF"/>
                </a:solidFill>
              </a:rPr>
              <a:t>Parkinson Academie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51520" y="1484784"/>
            <a:ext cx="9577064" cy="4648200"/>
          </a:xfrm>
        </p:spPr>
        <p:txBody>
          <a:bodyPr/>
          <a:lstStyle/>
          <a:p>
            <a:pPr marL="457200" lvl="1" indent="0">
              <a:buNone/>
            </a:pPr>
            <a:r>
              <a:rPr lang="nl-NL" sz="5400" b="1" dirty="0">
                <a:solidFill>
                  <a:srgbClr val="6E90A6"/>
                </a:solidFill>
                <a:cs typeface="Arial" panose="020B0604020202020204" pitchFamily="34" charset="0"/>
              </a:rPr>
              <a:t>Tijd voor uw vragen!</a:t>
            </a:r>
          </a:p>
          <a:p>
            <a:pPr marL="457200" lvl="1" indent="0">
              <a:buNone/>
            </a:pPr>
            <a:r>
              <a:rPr lang="nl-NL" altLang="nl-NL" sz="5400" b="1" dirty="0">
                <a:solidFill>
                  <a:srgbClr val="6E90A6"/>
                </a:solidFill>
                <a:cs typeface="Arial" panose="020B0604020202020204" pitchFamily="34" charset="0"/>
              </a:rPr>
              <a:t>	   </a:t>
            </a:r>
            <a:r>
              <a:rPr lang="nl-NL" altLang="nl-NL" sz="5400" b="1" dirty="0" smtClean="0">
                <a:solidFill>
                  <a:srgbClr val="6E90A6"/>
                </a:solidFill>
                <a:cs typeface="Arial" panose="020B0604020202020204" pitchFamily="34" charset="0"/>
              </a:rPr>
              <a:t>   </a:t>
            </a:r>
            <a:r>
              <a:rPr lang="nl-NL" altLang="nl-NL" sz="5400" b="1" dirty="0">
                <a:solidFill>
                  <a:srgbClr val="6E90A6"/>
                </a:solidFill>
                <a:cs typeface="Arial" panose="020B0604020202020204" pitchFamily="34" charset="0"/>
              </a:rPr>
              <a:t>&amp;</a:t>
            </a:r>
            <a:r>
              <a:rPr lang="nl-NL" altLang="nl-NL" sz="6600" b="1" dirty="0">
                <a:solidFill>
                  <a:srgbClr val="6E90A6"/>
                </a:solidFill>
                <a:cs typeface="Arial" panose="020B0604020202020204" pitchFamily="34" charset="0"/>
              </a:rPr>
              <a:t/>
            </a:r>
            <a:br>
              <a:rPr lang="nl-NL" altLang="nl-NL" sz="6600" b="1" dirty="0">
                <a:solidFill>
                  <a:srgbClr val="6E90A6"/>
                </a:solidFill>
                <a:cs typeface="Arial" panose="020B0604020202020204" pitchFamily="34" charset="0"/>
              </a:rPr>
            </a:br>
            <a:r>
              <a:rPr lang="nl-NL" altLang="nl-NL" sz="6600" b="1" dirty="0">
                <a:solidFill>
                  <a:srgbClr val="6E90A6"/>
                </a:solidFill>
                <a:cs typeface="Arial" panose="020B0604020202020204" pitchFamily="34" charset="0"/>
              </a:rPr>
              <a:t>			</a:t>
            </a:r>
            <a:r>
              <a:rPr lang="nl-NL" altLang="nl-NL" sz="2800" b="1" dirty="0">
                <a:solidFill>
                  <a:srgbClr val="6E90A6"/>
                </a:solidFill>
                <a:cs typeface="Arial" panose="020B0604020202020204" pitchFamily="34" charset="0"/>
              </a:rPr>
              <a:t>nog één vraag van mij….</a:t>
            </a:r>
            <a:endParaRPr lang="nl-NL" altLang="nl-NL" sz="6600" b="1" dirty="0">
              <a:solidFill>
                <a:srgbClr val="6E90A6"/>
              </a:solidFill>
              <a:cs typeface="Arial" panose="020B0604020202020204" pitchFamily="34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3E473-95CB-4673-A701-4E52C5AAE5B1}" type="slidenum">
              <a:rPr lang="en-US" altLang="nl-NL" smtClean="0"/>
              <a:pPr/>
              <a:t>18</a:t>
            </a:fld>
            <a:endParaRPr lang="en-US" alt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xmlns="" id="{88D41AC7-AD30-491C-A0AA-044521142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76278"/>
            <a:ext cx="1666056" cy="2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38" y="4785441"/>
            <a:ext cx="2009524" cy="1390476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5466906"/>
            <a:ext cx="5835910" cy="66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10056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 1">
      <a:dk1>
        <a:srgbClr val="004080"/>
      </a:dk1>
      <a:lt1>
        <a:srgbClr val="EFEFEF"/>
      </a:lt1>
      <a:dk2>
        <a:srgbClr val="004080"/>
      </a:dk2>
      <a:lt2>
        <a:srgbClr val="808080"/>
      </a:lt2>
      <a:accent1>
        <a:srgbClr val="99CCFF"/>
      </a:accent1>
      <a:accent2>
        <a:srgbClr val="CCCCFF"/>
      </a:accent2>
      <a:accent3>
        <a:srgbClr val="F6F6F6"/>
      </a:accent3>
      <a:accent4>
        <a:srgbClr val="00356C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Kantoorthema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ＭＳ Ｐゴシック" panose="020B060007020508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ＭＳ Ｐゴシック" panose="020B0600070205080204" pitchFamily="34" charset="-128"/>
          </a:defRPr>
        </a:defPPr>
      </a:lstStyle>
    </a:lnDef>
  </a:objectDefaults>
  <a:extraClrSchemeLst>
    <a:extraClrScheme>
      <a:clrScheme name="Kantoorthema 1">
        <a:dk1>
          <a:srgbClr val="004080"/>
        </a:dk1>
        <a:lt1>
          <a:srgbClr val="EFEFEF"/>
        </a:lt1>
        <a:dk2>
          <a:srgbClr val="00408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6F6F6"/>
        </a:accent3>
        <a:accent4>
          <a:srgbClr val="00356C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oorthema 2">
        <a:dk1>
          <a:srgbClr val="004080"/>
        </a:dk1>
        <a:lt1>
          <a:srgbClr val="EFEFEF"/>
        </a:lt1>
        <a:dk2>
          <a:srgbClr val="004080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F6F6F6"/>
        </a:accent3>
        <a:accent4>
          <a:srgbClr val="00356C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oorthema 3">
        <a:dk1>
          <a:srgbClr val="004080"/>
        </a:dk1>
        <a:lt1>
          <a:srgbClr val="FFFFFF"/>
        </a:lt1>
        <a:dk2>
          <a:srgbClr val="004080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FFFFFF"/>
        </a:accent3>
        <a:accent4>
          <a:srgbClr val="00356C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PPV-Powerpoint-Algmeen</Template>
  <TotalTime>220</TotalTime>
  <Words>567</Words>
  <Application>Microsoft Office PowerPoint</Application>
  <PresentationFormat>Diavoorstelling (4:3)</PresentationFormat>
  <Paragraphs>183</Paragraphs>
  <Slides>18</Slides>
  <Notes>10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2" baseType="lpstr">
      <vt:lpstr>ＭＳ Ｐゴシック</vt:lpstr>
      <vt:lpstr>Arial</vt:lpstr>
      <vt:lpstr>Verdana</vt:lpstr>
      <vt:lpstr>Kantoorthema</vt:lpstr>
      <vt:lpstr>PowerPoint-presentatie</vt:lpstr>
      <vt:lpstr>PowerPoint-presentatie</vt:lpstr>
      <vt:lpstr>Verdeling in Nederland</vt:lpstr>
      <vt:lpstr>PowerPoint-presentatie</vt:lpstr>
      <vt:lpstr>PowerPoint-presentatie</vt:lpstr>
      <vt:lpstr>PowerPoint-presentatie</vt:lpstr>
      <vt:lpstr>PowerPoint-presentatie</vt:lpstr>
      <vt:lpstr>PowerPoint-presentatie</vt:lpstr>
      <vt:lpstr>Parkinson? Houd zelf de regie! </vt:lpstr>
      <vt:lpstr>Parkinson en Werk </vt:lpstr>
      <vt:lpstr>Parkinson en Werk </vt:lpstr>
      <vt:lpstr>PowerPoint-presentatie</vt:lpstr>
      <vt:lpstr>PowerPoint-presentatie</vt:lpstr>
      <vt:lpstr>PowerPoint-presentatie</vt:lpstr>
      <vt:lpstr>PowerPoint-presentatie</vt:lpstr>
      <vt:lpstr>Parkinson en de naasten</vt:lpstr>
      <vt:lpstr>Parkinson en de naasten</vt:lpstr>
      <vt:lpstr>Parkinson Academie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subject/>
  <dc:creator>Miriam Leenders</dc:creator>
  <cp:keywords/>
  <dc:description/>
  <cp:lastModifiedBy>Coby Pronk</cp:lastModifiedBy>
  <cp:revision>25</cp:revision>
  <cp:lastPrinted>1904-01-01T00:00:00Z</cp:lastPrinted>
  <dcterms:created xsi:type="dcterms:W3CDTF">2019-04-10T12:21:34Z</dcterms:created>
  <dcterms:modified xsi:type="dcterms:W3CDTF">2020-02-10T14:11:39Z</dcterms:modified>
  <cp:category/>
</cp:coreProperties>
</file>