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324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E2FFC-F649-4191-B6ED-58DCC1C90069}" type="datetimeFigureOut">
              <a:rPr lang="nl-NL" smtClean="0"/>
              <a:t>10-4-2019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D7D97-3E7E-49C0-A7E8-52D8CDD874D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80723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In sommige gemeenten is fiets met zijwielen voorliggende voorziening: moet altijd eerst geprobeerd worden.</a:t>
            </a:r>
          </a:p>
          <a:p>
            <a:endParaRPr lang="nl-NL" dirty="0"/>
          </a:p>
          <a:p>
            <a:r>
              <a:rPr lang="nl-NL" dirty="0" smtClean="0"/>
              <a:t>Lagere fiets, makkelijker om mee te leren fietsen.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D7D97-3E7E-49C0-A7E8-52D8CDD874D1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363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Keuze </a:t>
            </a:r>
            <a:r>
              <a:rPr lang="nl-NL" dirty="0" err="1" smtClean="0"/>
              <a:t>drieiwiel</a:t>
            </a:r>
            <a:r>
              <a:rPr lang="nl-NL" dirty="0" smtClean="0"/>
              <a:t> of </a:t>
            </a:r>
            <a:r>
              <a:rPr lang="nl-NL" dirty="0" err="1" smtClean="0"/>
              <a:t>vierwielscootmobiel</a:t>
            </a:r>
            <a:endParaRPr lang="nl-NL" dirty="0" smtClean="0"/>
          </a:p>
          <a:p>
            <a:r>
              <a:rPr lang="nl-NL" dirty="0" smtClean="0"/>
              <a:t>Vierwiel vele malen grotere </a:t>
            </a:r>
            <a:r>
              <a:rPr lang="nl-NL" dirty="0" err="1" smtClean="0"/>
              <a:t>draaicircel</a:t>
            </a:r>
            <a:endParaRPr lang="nl-NL" dirty="0" smtClean="0"/>
          </a:p>
          <a:p>
            <a:r>
              <a:rPr lang="nl-NL" dirty="0" smtClean="0"/>
              <a:t>Gemeente vergoed geen </a:t>
            </a:r>
            <a:r>
              <a:rPr lang="nl-NL" dirty="0" err="1" smtClean="0"/>
              <a:t>vierwielscootmbielen</a:t>
            </a:r>
            <a:r>
              <a:rPr lang="nl-NL" dirty="0" smtClean="0"/>
              <a:t> omdat uit onderzoek is </a:t>
            </a:r>
            <a:r>
              <a:rPr lang="nl-NL" dirty="0" err="1" smtClean="0"/>
              <a:t>gebebleken</a:t>
            </a:r>
            <a:r>
              <a:rPr lang="nl-NL" dirty="0" smtClean="0"/>
              <a:t> dat ze niet minder snel omvallen.</a:t>
            </a:r>
          </a:p>
          <a:p>
            <a:r>
              <a:rPr lang="nl-NL" dirty="0" smtClean="0"/>
              <a:t>Omvallen vaak door te grote snelheid in bochten en bochten te krap nemen waardoor achterwiel of stoeprand rijdt. -&gt;aanpassen gedrag</a:t>
            </a:r>
          </a:p>
          <a:p>
            <a:endParaRPr lang="nl-NL" dirty="0"/>
          </a:p>
          <a:p>
            <a:r>
              <a:rPr lang="nl-NL" dirty="0" smtClean="0"/>
              <a:t>Vering: er zit altijd vering op </a:t>
            </a:r>
            <a:r>
              <a:rPr lang="nl-NL" dirty="0" err="1" smtClean="0"/>
              <a:t>scootmobiel</a:t>
            </a:r>
            <a:r>
              <a:rPr lang="nl-NL" dirty="0" smtClean="0"/>
              <a:t>, er zijn altijd ongelijkheden in de weg.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D7D97-3E7E-49C0-A7E8-52D8CDD874D1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4056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Vervoersdiensten verschillen per gemeente. De gemeente kan helpen met invulling geven aan vervoersbeperkingen.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D7D97-3E7E-49C0-A7E8-52D8CDD874D1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065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4/10/2019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 smtClean="0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Ergotherapie en vervoer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sz="5400" dirty="0" smtClean="0">
                <a:latin typeface="Book Antiqua" panose="02040602050305030304" pitchFamily="18" charset="0"/>
              </a:rPr>
              <a:t>Parkinsoncafé Woerden</a:t>
            </a:r>
            <a:endParaRPr lang="nl-NL" sz="5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953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Inhoud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Hoe gaat een ergotherapeut te werk bij een vraag rondom vervoer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Welke mogelijkheden zijn er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Hoe worden deze voorzieningen vergoed</a:t>
            </a:r>
            <a:endParaRPr lang="nl-NL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83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Hoe gaat een ergotherapeut te werk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Verduidelijken hulpvraag in een gesprek, soms observatie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In kaart brengen beperkingen en mogelijkheden</a:t>
            </a:r>
          </a:p>
          <a:p>
            <a:pPr marL="0" indent="0">
              <a:buNone/>
            </a:pPr>
            <a:r>
              <a:rPr lang="nl-NL" dirty="0">
                <a:latin typeface="Book Antiqua" panose="02040602050305030304" pitchFamily="18" charset="0"/>
              </a:rPr>
              <a:t>	</a:t>
            </a:r>
            <a:r>
              <a:rPr lang="nl-NL" dirty="0" smtClean="0">
                <a:latin typeface="Book Antiqua" panose="02040602050305030304" pitchFamily="18" charset="0"/>
              </a:rPr>
              <a:t>(motoriek, visus, gehoor, cognitie)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Vervoersbehoefte / wensen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Inventariseren woonomgeving: stalling, toegankelijkheid tuin 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Plan van aanpak maken</a:t>
            </a:r>
          </a:p>
          <a:p>
            <a:endParaRPr lang="nl-NL" dirty="0" smtClean="0"/>
          </a:p>
          <a:p>
            <a:endParaRPr lang="nl-NL" dirty="0" smtClean="0"/>
          </a:p>
        </p:txBody>
      </p:sp>
    </p:spTree>
    <p:extLst>
      <p:ext uri="{BB962C8B-B14F-4D97-AF65-F5344CB8AC3E}">
        <p14:creationId xmlns:p14="http://schemas.microsoft.com/office/powerpoint/2010/main" val="2637722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Plan van aanpak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Oefenen met (zicht) hulpmiddel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Bediening / verkeersveiligheid 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Pakket van eisen opstellen voorziening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Advies aanschaf / aanvraag voorziening / PGB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39831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Vervoersvoorzieningen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Realiseer dat bij gebruik hulpmiddel er ook een aanpassing nodig is van gedrag</a:t>
            </a:r>
            <a:endParaRPr lang="nl-NL" dirty="0">
              <a:latin typeface="Book Antiqua" panose="02040602050305030304" pitchFamily="18" charset="0"/>
            </a:endParaRPr>
          </a:p>
          <a:p>
            <a:r>
              <a:rPr lang="nl-NL" dirty="0" smtClean="0">
                <a:latin typeface="Book Antiqua" panose="02040602050305030304" pitchFamily="18" charset="0"/>
              </a:rPr>
              <a:t>Andere route, meer tijd nodig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Een </a:t>
            </a:r>
            <a:r>
              <a:rPr lang="nl-NL" dirty="0" err="1" smtClean="0">
                <a:latin typeface="Book Antiqua" panose="02040602050305030304" pitchFamily="18" charset="0"/>
              </a:rPr>
              <a:t>scootmobiel</a:t>
            </a:r>
            <a:r>
              <a:rPr lang="nl-NL" dirty="0" smtClean="0">
                <a:latin typeface="Book Antiqua" panose="02040602050305030304" pitchFamily="18" charset="0"/>
              </a:rPr>
              <a:t> heft een deel van beperkingen op als fietsen niet meer lukt, maar </a:t>
            </a:r>
            <a:r>
              <a:rPr lang="nl-NL" dirty="0" err="1" smtClean="0">
                <a:latin typeface="Book Antiqua" panose="02040602050305030304" pitchFamily="18" charset="0"/>
              </a:rPr>
              <a:t>scootmobiel</a:t>
            </a:r>
            <a:r>
              <a:rPr lang="nl-NL" dirty="0" smtClean="0">
                <a:latin typeface="Book Antiqua" panose="02040602050305030304" pitchFamily="18" charset="0"/>
              </a:rPr>
              <a:t>  </a:t>
            </a:r>
            <a:r>
              <a:rPr lang="nl-NL" dirty="0" smtClean="0">
                <a:latin typeface="Book Antiqua" panose="02040602050305030304" pitchFamily="18" charset="0"/>
                <a:cs typeface="Arial" panose="020B0604020202020204" pitchFamily="34" charset="0"/>
              </a:rPr>
              <a:t>≠ fiets </a:t>
            </a:r>
            <a:endParaRPr lang="nl-NL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78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Lopen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Loophulpmiddel zoals stok / rollator / aangepaste rollator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Loopfiets</a:t>
            </a:r>
            <a:endParaRPr lang="nl-NL" dirty="0">
              <a:latin typeface="Book Antiqua" panose="02040602050305030304" pitchFamily="18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709" y="3732743"/>
            <a:ext cx="2133600" cy="214312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436" y="373274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906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Fietsen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231901" y="2691004"/>
            <a:ext cx="9601196" cy="3318936"/>
          </a:xfrm>
        </p:spPr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Trappers voor het zadel, zittend op het zadel voeten op de grond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Zijwielen aan gewone fiets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Driewielfiets</a:t>
            </a:r>
          </a:p>
          <a:p>
            <a:pPr marL="0" indent="0">
              <a:buNone/>
            </a:pPr>
            <a:r>
              <a:rPr lang="nl-NL" dirty="0" smtClean="0"/>
              <a:t> </a:t>
            </a:r>
          </a:p>
          <a:p>
            <a:endParaRPr lang="nl-NL" dirty="0"/>
          </a:p>
        </p:txBody>
      </p:sp>
      <p:sp>
        <p:nvSpPr>
          <p:cNvPr id="4" name="AutoShape 2" descr="Afbeeldingsresultaat voor balance fiets van raam"/>
          <p:cNvSpPr>
            <a:spLocks noChangeAspect="1" noChangeArrowheads="1"/>
          </p:cNvSpPr>
          <p:nvPr/>
        </p:nvSpPr>
        <p:spPr bwMode="auto">
          <a:xfrm>
            <a:off x="0" y="-1039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85" y="4266865"/>
            <a:ext cx="2498795" cy="1662835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018" y="4131781"/>
            <a:ext cx="2560925" cy="1704179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024" y="3978984"/>
            <a:ext cx="302895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36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>
                <a:latin typeface="Book Antiqua" panose="02040602050305030304" pitchFamily="18" charset="0"/>
              </a:rPr>
              <a:t>Scootmobiel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Heel veel verschillende soorten en maten op de markt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Bediening snelheidshendel: knijpen en loslaten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Keuze </a:t>
            </a:r>
            <a:r>
              <a:rPr lang="nl-NL" dirty="0" err="1" smtClean="0">
                <a:latin typeface="Book Antiqua" panose="02040602050305030304" pitchFamily="18" charset="0"/>
              </a:rPr>
              <a:t>scootmobiel</a:t>
            </a:r>
            <a:r>
              <a:rPr lang="nl-NL" dirty="0" smtClean="0">
                <a:latin typeface="Book Antiqua" panose="02040602050305030304" pitchFamily="18" charset="0"/>
              </a:rPr>
              <a:t> mede afhankelijk van gebruikersgebied en beperkingen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Elke </a:t>
            </a:r>
            <a:r>
              <a:rPr lang="nl-NL" dirty="0" err="1" smtClean="0">
                <a:latin typeface="Book Antiqua" panose="02040602050305030304" pitchFamily="18" charset="0"/>
              </a:rPr>
              <a:t>scootmobiel</a:t>
            </a:r>
            <a:r>
              <a:rPr lang="nl-NL" dirty="0" smtClean="0">
                <a:latin typeface="Book Antiqua" panose="02040602050305030304" pitchFamily="18" charset="0"/>
              </a:rPr>
              <a:t> en driewielfiets kan omvallen!</a:t>
            </a:r>
          </a:p>
          <a:p>
            <a:endParaRPr lang="nl-NL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600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Gezellig samen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err="1" smtClean="0">
                <a:latin typeface="Book Antiqua" panose="02040602050305030304" pitchFamily="18" charset="0"/>
              </a:rPr>
              <a:t>Duofiets</a:t>
            </a:r>
            <a:endParaRPr lang="nl-NL" dirty="0" smtClean="0">
              <a:latin typeface="Book Antiqua" panose="02040602050305030304" pitchFamily="18" charset="0"/>
            </a:endParaRPr>
          </a:p>
          <a:p>
            <a:r>
              <a:rPr lang="nl-NL" dirty="0" smtClean="0">
                <a:latin typeface="Book Antiqua" panose="02040602050305030304" pitchFamily="18" charset="0"/>
              </a:rPr>
              <a:t>Tandem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Rolstoel met duwondersteuning</a:t>
            </a:r>
          </a:p>
          <a:p>
            <a:endParaRPr lang="nl-NL" dirty="0">
              <a:latin typeface="Book Antiqua" panose="02040602050305030304" pitchFamily="18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4056593"/>
            <a:ext cx="2514600" cy="181927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463" y="3732743"/>
            <a:ext cx="2143125" cy="2143125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4088199"/>
            <a:ext cx="1787669" cy="178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494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Vervanging auto / openbaar vervoer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Automaatje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Regio taxi / </a:t>
            </a:r>
            <a:r>
              <a:rPr lang="nl-NL" dirty="0" err="1" smtClean="0">
                <a:latin typeface="Book Antiqua" panose="02040602050305030304" pitchFamily="18" charset="0"/>
              </a:rPr>
              <a:t>Valys</a:t>
            </a:r>
            <a:endParaRPr lang="nl-NL" dirty="0" smtClean="0">
              <a:latin typeface="Book Antiqua" panose="02040602050305030304" pitchFamily="18" charset="0"/>
            </a:endParaRPr>
          </a:p>
          <a:p>
            <a:r>
              <a:rPr lang="nl-NL" dirty="0" smtClean="0">
                <a:latin typeface="Book Antiqua" panose="02040602050305030304" pitchFamily="18" charset="0"/>
              </a:rPr>
              <a:t>Woerden / Linschoten </a:t>
            </a:r>
            <a:r>
              <a:rPr lang="nl-NL" dirty="0" err="1" smtClean="0">
                <a:latin typeface="Book Antiqua" panose="02040602050305030304" pitchFamily="18" charset="0"/>
              </a:rPr>
              <a:t>SyntusFlex</a:t>
            </a:r>
            <a:r>
              <a:rPr lang="nl-NL" dirty="0" smtClean="0">
                <a:latin typeface="Book Antiqua" panose="02040602050305030304" pitchFamily="18" charset="0"/>
              </a:rPr>
              <a:t>: aanvulling normale busritten</a:t>
            </a:r>
          </a:p>
          <a:p>
            <a:r>
              <a:rPr lang="nl-NL" dirty="0" err="1">
                <a:latin typeface="Book Antiqua" panose="02040602050305030304" pitchFamily="18" charset="0"/>
              </a:rPr>
              <a:t>Plusbus</a:t>
            </a:r>
            <a:r>
              <a:rPr lang="nl-NL" dirty="0">
                <a:latin typeface="Book Antiqua" panose="02040602050305030304" pitchFamily="18" charset="0"/>
              </a:rPr>
              <a:t> via </a:t>
            </a:r>
            <a:r>
              <a:rPr lang="nl-NL" dirty="0" err="1">
                <a:latin typeface="Book Antiqua" panose="02040602050305030304" pitchFamily="18" charset="0"/>
              </a:rPr>
              <a:t>Tympaan</a:t>
            </a:r>
            <a:r>
              <a:rPr lang="nl-NL" dirty="0">
                <a:latin typeface="Book Antiqua" panose="02040602050305030304" pitchFamily="18" charset="0"/>
              </a:rPr>
              <a:t> de Baat, De Ronde Venen</a:t>
            </a:r>
            <a:endParaRPr lang="nl-NL" dirty="0" smtClean="0">
              <a:latin typeface="Book Antiqua" panose="02040602050305030304" pitchFamily="18" charset="0"/>
            </a:endParaRPr>
          </a:p>
          <a:p>
            <a:r>
              <a:rPr lang="nl-NL" dirty="0" smtClean="0">
                <a:latin typeface="Book Antiqua" panose="02040602050305030304" pitchFamily="18" charset="0"/>
              </a:rPr>
              <a:t>Boodschappen dienst Welzijn Woerden</a:t>
            </a:r>
            <a:endParaRPr lang="nl-NL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351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Vergoeding</a:t>
            </a:r>
            <a:endParaRPr lang="nl-NL" dirty="0">
              <a:latin typeface="Book Antiqua" panose="02040602050305030304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>
                <a:latin typeface="Book Antiqua" panose="02040602050305030304" pitchFamily="18" charset="0"/>
              </a:rPr>
              <a:t>Parkinson rollator / loopfiets zorgverzekeraar (onder voorwaarden)</a:t>
            </a:r>
          </a:p>
          <a:p>
            <a:r>
              <a:rPr lang="nl-NL" dirty="0" smtClean="0">
                <a:latin typeface="Book Antiqua" panose="02040602050305030304" pitchFamily="18" charset="0"/>
              </a:rPr>
              <a:t>Overige vervoersvoorzieningen: WMO -&gt; volgende </a:t>
            </a:r>
            <a:r>
              <a:rPr lang="nl-NL" dirty="0" err="1" smtClean="0">
                <a:latin typeface="Book Antiqua" panose="02040602050305030304" pitchFamily="18" charset="0"/>
              </a:rPr>
              <a:t>parkinsoncafé</a:t>
            </a:r>
            <a:endParaRPr lang="nl-NL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35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Vragen</a:t>
            </a:r>
            <a:endParaRPr lang="nl-NL" dirty="0"/>
          </a:p>
        </p:txBody>
      </p:sp>
      <p:pic>
        <p:nvPicPr>
          <p:cNvPr id="5" name="Tijdelijke aanduiding voor inhoud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0041" y="2625837"/>
            <a:ext cx="5441086" cy="341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kstvak 3"/>
          <p:cNvSpPr txBox="1"/>
          <p:nvPr/>
        </p:nvSpPr>
        <p:spPr>
          <a:xfrm>
            <a:off x="7439891" y="2753591"/>
            <a:ext cx="3543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NL" sz="2400" dirty="0" smtClean="0">
              <a:latin typeface="Book Antiqua" panose="02040602050305030304" pitchFamily="18" charset="0"/>
            </a:endParaRPr>
          </a:p>
          <a:p>
            <a:r>
              <a:rPr lang="nl-NL" sz="2400" dirty="0" smtClean="0">
                <a:latin typeface="Book Antiqua" panose="02040602050305030304" pitchFamily="18" charset="0"/>
              </a:rPr>
              <a:t>Francisca </a:t>
            </a:r>
            <a:r>
              <a:rPr lang="nl-NL" sz="2400" dirty="0" smtClean="0">
                <a:latin typeface="Book Antiqua" panose="02040602050305030304" pitchFamily="18" charset="0"/>
              </a:rPr>
              <a:t>Dees </a:t>
            </a:r>
          </a:p>
          <a:p>
            <a:r>
              <a:rPr lang="nl-NL" sz="2400" dirty="0" err="1" smtClean="0">
                <a:latin typeface="Book Antiqua" panose="02040602050305030304" pitchFamily="18" charset="0"/>
              </a:rPr>
              <a:t>Careyn</a:t>
            </a:r>
            <a:r>
              <a:rPr lang="nl-NL" sz="2400" dirty="0" smtClean="0">
                <a:latin typeface="Book Antiqua" panose="02040602050305030304" pitchFamily="18" charset="0"/>
              </a:rPr>
              <a:t> Maria-Oord</a:t>
            </a:r>
          </a:p>
          <a:p>
            <a:endParaRPr lang="nl-NL" sz="2400" dirty="0" smtClean="0">
              <a:latin typeface="Book Antiqua" panose="02040602050305030304" pitchFamily="18" charset="0"/>
            </a:endParaRPr>
          </a:p>
          <a:p>
            <a:r>
              <a:rPr lang="nl-NL" sz="2400" dirty="0" smtClean="0">
                <a:latin typeface="Book Antiqua" panose="02040602050305030304" pitchFamily="18" charset="0"/>
              </a:rPr>
              <a:t>Jolanda Bakker</a:t>
            </a:r>
          </a:p>
          <a:p>
            <a:r>
              <a:rPr lang="nl-NL" sz="2400" dirty="0" smtClean="0">
                <a:latin typeface="Book Antiqua" panose="02040602050305030304" pitchFamily="18" charset="0"/>
              </a:rPr>
              <a:t>Ergotherapiepraktijk Woerden</a:t>
            </a:r>
            <a:endParaRPr lang="nl-NL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441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sch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74</TotalTime>
  <Words>341</Words>
  <Application>Microsoft Office PowerPoint</Application>
  <PresentationFormat>Breedbeeld</PresentationFormat>
  <Paragraphs>68</Paragraphs>
  <Slides>12</Slides>
  <Notes>3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7" baseType="lpstr">
      <vt:lpstr>Arial</vt:lpstr>
      <vt:lpstr>Book Antiqua</vt:lpstr>
      <vt:lpstr>Calibri</vt:lpstr>
      <vt:lpstr>Garamond</vt:lpstr>
      <vt:lpstr>Organisch</vt:lpstr>
      <vt:lpstr>Ergotherapie en vervoer</vt:lpstr>
      <vt:lpstr>Inhoud</vt:lpstr>
      <vt:lpstr>Hoe gaat een ergotherapeut te werk</vt:lpstr>
      <vt:lpstr>Plan van aanpak</vt:lpstr>
      <vt:lpstr>Vervoersvoorzieningen</vt:lpstr>
      <vt:lpstr>Lopen</vt:lpstr>
      <vt:lpstr>Fietsen</vt:lpstr>
      <vt:lpstr>Scootmobiel</vt:lpstr>
      <vt:lpstr>Gezellig samen</vt:lpstr>
      <vt:lpstr>Vervanging auto / openbaar vervoer</vt:lpstr>
      <vt:lpstr>Vergoeding</vt:lpstr>
      <vt:lpstr>Vragen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Ergotherapie en vervoer</dc:title>
  <dc:creator>Jolanda</dc:creator>
  <cp:lastModifiedBy>Jolanda</cp:lastModifiedBy>
  <cp:revision>10</cp:revision>
  <dcterms:created xsi:type="dcterms:W3CDTF">2019-03-08T08:51:29Z</dcterms:created>
  <dcterms:modified xsi:type="dcterms:W3CDTF">2019-04-10T12:00:43Z</dcterms:modified>
</cp:coreProperties>
</file>